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06372-29EC-48BF-93DB-D70795D4F049}" type="datetimeFigureOut">
              <a:rPr lang="ru-RU" smtClean="0"/>
              <a:pPr/>
              <a:t>01.04.2016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78C91-7FC5-41AF-8774-D7E381C725A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078C91-7FC5-41AF-8774-D7E381C725A4}"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4/1/2016</a:t>
            </a:fld>
            <a:endParaRPr lang="en-US"/>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a:p>
        </p:txBody>
      </p:sp>
      <p:sp>
        <p:nvSpPr>
          <p:cNvPr id="17" name="Нижний колонтитул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4/1/2016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4/1/2016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4/1/2016</a:t>
            </a:fld>
            <a:endParaRPr lang="en-US"/>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a:p>
        </p:txBody>
      </p:sp>
      <p:sp>
        <p:nvSpPr>
          <p:cNvPr id="16" name="Нижний колонтитул 15"/>
          <p:cNvSpPr>
            <a:spLocks noGrp="1"/>
          </p:cNvSpPr>
          <p:nvPr>
            <p:ph type="ftr" sz="quarter" idx="16"/>
          </p:nvPr>
        </p:nvSpPr>
        <p:spPr/>
        <p:txBody>
          <a:bodyPr/>
          <a:lstStyle/>
          <a:p>
            <a:endParaRPr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4/1/2016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4/1/2016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7" name="Дата 6"/>
          <p:cNvSpPr>
            <a:spLocks noGrp="1"/>
          </p:cNvSpPr>
          <p:nvPr>
            <p:ph type="dt" sz="half" idx="10"/>
          </p:nvPr>
        </p:nvSpPr>
        <p:spPr/>
        <p:txBody>
          <a:bodyPr/>
          <a:lstStyle/>
          <a:p>
            <a:fld id="{7EAF463A-BC7C-46EE-9F1E-7F377CCA4891}" type="datetimeFigureOut">
              <a:rPr lang="en-US" smtClean="0"/>
              <a:pPr/>
              <a:t>4/1/2016</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4/1/2016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4/1/2016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4/1/2016</a:t>
            </a:fld>
            <a:endParaRPr lang="en-US"/>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4/1/2016</a:t>
            </a:fld>
            <a:endParaRPr lang="en-US"/>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4/1/2016</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505200"/>
            <a:ext cx="8305800" cy="1143000"/>
          </a:xfrm>
        </p:spPr>
        <p:txBody>
          <a:bodyPr/>
          <a:lstStyle/>
          <a:p>
            <a:endParaRPr lang="ru-RU" b="1" cap="all" spc="0" dirty="0" smtClean="0">
              <a:ln w="9000" cmpd="sng">
                <a:solidFill>
                  <a:srgbClr val="7030A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ru-RU" b="1" cap="all" spc="0" dirty="0" smtClean="0">
                <a:ln w="9000" cmpd="sng">
                  <a:solidFill>
                    <a:srgbClr val="7030A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Семинар</a:t>
            </a:r>
            <a:endParaRPr lang="ru-RU" b="1" cap="all" spc="0" dirty="0">
              <a:ln w="9000" cmpd="sng">
                <a:solidFill>
                  <a:srgbClr val="7030A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r>
              <a:rPr lang="ru-RU" b="1" spc="0" dirty="0" smtClean="0">
                <a:ln w="12700">
                  <a:solidFill>
                    <a:srgbClr val="7030A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Джон Максвеллдің «Көшбасшының 21 қасиеті» </a:t>
            </a:r>
            <a:endParaRPr lang="ru-RU" b="1" spc="0" dirty="0">
              <a:ln w="12700">
                <a:solidFill>
                  <a:srgbClr val="7030A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505" name="Rectangle 1"/>
          <p:cNvSpPr>
            <a:spLocks noChangeArrowheads="1"/>
          </p:cNvSpPr>
          <p:nvPr/>
        </p:nvSpPr>
        <p:spPr bwMode="auto">
          <a:xfrm>
            <a:off x="1238494" y="228600"/>
            <a:ext cx="662219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Ыбырай </a:t>
            </a:r>
            <a:r>
              <a:rPr kumimoji="0" lang="kk-KZ"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Алтынсарин </a:t>
            </a:r>
            <a:r>
              <a:rPr kumimoji="0" lang="kk-KZ"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атындағы Арқалық мемлекеттік </a:t>
            </a:r>
            <a:br>
              <a:rPr kumimoji="0" lang="kk-KZ"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br>
            <a:r>
              <a:rPr kumimoji="0" lang="kk-KZ"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педагогикалық</a:t>
            </a:r>
            <a:br>
              <a:rPr kumimoji="0" lang="kk-KZ"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br>
            <a:r>
              <a:rPr kumimoji="0" lang="kk-KZ"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институты </a:t>
            </a:r>
            <a:endParaRPr kumimoji="0" lang="ru-RU"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21506" name="Rectangle 2"/>
          <p:cNvSpPr>
            <a:spLocks noChangeArrowheads="1"/>
          </p:cNvSpPr>
          <p:nvPr/>
        </p:nvSpPr>
        <p:spPr bwMode="auto">
          <a:xfrm>
            <a:off x="4840257" y="5334000"/>
            <a:ext cx="4303743" cy="830997"/>
          </a:xfrm>
          <a:prstGeom prst="rect">
            <a:avLst/>
          </a:prstGeom>
          <a:noFill/>
          <a:ln w="9525">
            <a:noFill/>
            <a:miter lim="800000"/>
            <a:headEnd/>
            <a:tailEnd/>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i="0" u="none" strike="noStrike" normalizeH="0" baseline="0" dirty="0" smtClean="0">
                <a:ln>
                  <a:solidFill>
                    <a:schemeClr val="accent5">
                      <a:lumMod val="60000"/>
                      <a:lumOff val="40000"/>
                    </a:schemeClr>
                  </a:solidFill>
                </a:ln>
                <a:latin typeface="Times New Roman" pitchFamily="18" charset="0"/>
                <a:ea typeface="Calibri" pitchFamily="34" charset="0"/>
                <a:cs typeface="Times New Roman" pitchFamily="18" charset="0"/>
              </a:rPr>
              <a:t>Жургізуші</a:t>
            </a:r>
            <a:br>
              <a:rPr kumimoji="0" lang="kk-KZ" sz="2400" i="0" u="none" strike="noStrike" normalizeH="0" baseline="0" dirty="0" smtClean="0">
                <a:ln>
                  <a:solidFill>
                    <a:schemeClr val="accent5">
                      <a:lumMod val="60000"/>
                      <a:lumOff val="40000"/>
                    </a:schemeClr>
                  </a:solidFill>
                </a:ln>
                <a:latin typeface="Times New Roman" pitchFamily="18" charset="0"/>
                <a:ea typeface="Calibri" pitchFamily="34" charset="0"/>
                <a:cs typeface="Times New Roman" pitchFamily="18" charset="0"/>
              </a:rPr>
            </a:br>
            <a:r>
              <a:rPr kumimoji="0" lang="kk-KZ" sz="2400" i="0" u="none" strike="noStrike" normalizeH="0" baseline="0" dirty="0" smtClean="0">
                <a:ln>
                  <a:solidFill>
                    <a:schemeClr val="accent5">
                      <a:lumMod val="60000"/>
                      <a:lumOff val="40000"/>
                    </a:schemeClr>
                  </a:solidFill>
                </a:ln>
                <a:latin typeface="Times New Roman" pitchFamily="18" charset="0"/>
                <a:ea typeface="Calibri" pitchFamily="34" charset="0"/>
                <a:cs typeface="Times New Roman" pitchFamily="18" charset="0"/>
              </a:rPr>
              <a:t> Байденов Жансерік Маратұлы </a:t>
            </a:r>
            <a:endParaRPr kumimoji="0" lang="kk-KZ" sz="2400" i="0" u="none" strike="noStrike" normalizeH="0" baseline="0" dirty="0" smtClean="0">
              <a:ln>
                <a:solidFill>
                  <a:schemeClr val="accent5">
                    <a:lumMod val="60000"/>
                    <a:lumOff val="40000"/>
                  </a:schemeClr>
                </a:solidFill>
              </a:ln>
              <a:latin typeface="Arial" pitchFamily="34" charset="0"/>
              <a:cs typeface="Arial" pitchFamily="34" charset="0"/>
            </a:endParaRPr>
          </a:p>
        </p:txBody>
      </p:sp>
      <p:sp>
        <p:nvSpPr>
          <p:cNvPr id="6" name="Полилиния 5"/>
          <p:cNvSpPr/>
          <p:nvPr/>
        </p:nvSpPr>
        <p:spPr>
          <a:xfrm>
            <a:off x="4006947" y="3491132"/>
            <a:ext cx="2112499" cy="1629508"/>
          </a:xfrm>
          <a:custGeom>
            <a:avLst/>
            <a:gdLst>
              <a:gd name="connsiteX0" fmla="*/ 1760807 w 2112499"/>
              <a:gd name="connsiteY0" fmla="*/ 1629508 h 1629508"/>
              <a:gd name="connsiteX1" fmla="*/ 1437250 w 2112499"/>
              <a:gd name="connsiteY1" fmla="*/ 475957 h 1629508"/>
              <a:gd name="connsiteX2" fmla="*/ 86751 w 2112499"/>
              <a:gd name="connsiteY2" fmla="*/ 53926 h 1629508"/>
              <a:gd name="connsiteX3" fmla="*/ 916745 w 2112499"/>
              <a:gd name="connsiteY3" fmla="*/ 152400 h 1629508"/>
              <a:gd name="connsiteX4" fmla="*/ 2112499 w 2112499"/>
              <a:gd name="connsiteY4" fmla="*/ 433754 h 162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499" h="1629508">
                <a:moveTo>
                  <a:pt x="1760807" y="1629508"/>
                </a:moveTo>
                <a:cubicBezTo>
                  <a:pt x="1738533" y="1184031"/>
                  <a:pt x="1716259" y="738554"/>
                  <a:pt x="1437250" y="475957"/>
                </a:cubicBezTo>
                <a:cubicBezTo>
                  <a:pt x="1158241" y="213360"/>
                  <a:pt x="173502" y="107852"/>
                  <a:pt x="86751" y="53926"/>
                </a:cubicBezTo>
                <a:cubicBezTo>
                  <a:pt x="0" y="0"/>
                  <a:pt x="579120" y="89095"/>
                  <a:pt x="916745" y="152400"/>
                </a:cubicBezTo>
                <a:cubicBezTo>
                  <a:pt x="1254370" y="215705"/>
                  <a:pt x="1683434" y="324729"/>
                  <a:pt x="2112499" y="43375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3400" y="1447800"/>
            <a:ext cx="5334000" cy="4419600"/>
          </a:xfrm>
        </p:spPr>
        <p:txBody>
          <a:bodyPr/>
          <a:lstStyle/>
          <a:p>
            <a:pPr algn="ctr"/>
            <a:r>
              <a:rPr lang="ru-RU" b="1"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Көшбасшылар не қалайтынын біледі.</a:t>
            </a:r>
          </a:p>
          <a:p>
            <a:pPr algn="ctr"/>
            <a:r>
              <a:rPr lang="ru-RU" b="1"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Көшбасшылар іске өзін құлшындырады.</a:t>
            </a:r>
          </a:p>
          <a:p>
            <a:pPr algn="ctr"/>
            <a:r>
              <a:rPr lang="ru-RU" b="1"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Көшбасшылар үлкен тәуекелге дайын. </a:t>
            </a:r>
          </a:p>
          <a:p>
            <a:pPr algn="ctr"/>
            <a:r>
              <a:rPr lang="ru-RU" b="1"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Көшбасшылар көбірек қате жібереді.</a:t>
            </a:r>
          </a:p>
          <a:p>
            <a:pPr algn="ctr"/>
            <a:endParaRPr lang="ru-RU" b="1" dirty="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Заголовок 2"/>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b="1" spc="0" dirty="0" smtClean="0">
                <a:ln>
                  <a:solidFill>
                    <a:srgbClr val="00B050"/>
                  </a:solidFill>
                </a:ln>
                <a:solidFill>
                  <a:schemeClr val="accent3"/>
                </a:solidFill>
                <a:effectLst/>
                <a:latin typeface="Times New Roman" pitchFamily="18" charset="0"/>
                <a:cs typeface="Times New Roman" pitchFamily="18" charset="0"/>
              </a:rPr>
              <a:t>Жігерлілік: Онсыз бір қадам баса алмас едіңіз</a:t>
            </a:r>
            <a:endParaRPr lang="ru-RU" b="1" spc="0" dirty="0">
              <a:ln>
                <a:solidFill>
                  <a:srgbClr val="00B050"/>
                </a:solidFill>
              </a:ln>
              <a:solidFill>
                <a:schemeClr val="accent3"/>
              </a:solidFill>
              <a:effectLst/>
              <a:latin typeface="Times New Roman" pitchFamily="18" charset="0"/>
              <a:cs typeface="Times New Roman" pitchFamily="18" charset="0"/>
            </a:endParaRPr>
          </a:p>
        </p:txBody>
      </p:sp>
      <p:pic>
        <p:nvPicPr>
          <p:cNvPr id="4" name="Рисунок 3" descr="images (6).jpg"/>
          <p:cNvPicPr>
            <a:picLocks noChangeAspect="1"/>
          </p:cNvPicPr>
          <p:nvPr/>
        </p:nvPicPr>
        <p:blipFill>
          <a:blip r:embed="rId2" cstate="print"/>
          <a:stretch>
            <a:fillRect/>
          </a:stretch>
        </p:blipFill>
        <p:spPr>
          <a:xfrm>
            <a:off x="5867400" y="1752600"/>
            <a:ext cx="3165529" cy="4343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4800" y="1524000"/>
            <a:ext cx="5715000" cy="4572000"/>
          </a:xfrm>
        </p:spPr>
        <p:txBody>
          <a:bodyPr/>
          <a:lstStyle/>
          <a:p>
            <a:pPr algn="ctr"/>
            <a:r>
              <a:rPr lang="ru-RU" b="1" dirty="0" smtClean="0">
                <a:solidFill>
                  <a:srgbClr val="002060"/>
                </a:solidFill>
                <a:latin typeface="Times New Roman" pitchFamily="18" charset="0"/>
                <a:cs typeface="Times New Roman" pitchFamily="18" charset="0"/>
              </a:rPr>
              <a:t>Қарым-қатынас кезіндегі туындайтын қиындықтар тыңдай алмаудан туады.</a:t>
            </a:r>
          </a:p>
          <a:p>
            <a:pPr algn="ctr"/>
            <a:r>
              <a:rPr lang="ru-RU" b="1" dirty="0" smtClean="0">
                <a:solidFill>
                  <a:srgbClr val="002060"/>
                </a:solidFill>
                <a:latin typeface="Times New Roman" pitchFamily="18" charset="0"/>
                <a:cs typeface="Times New Roman" pitchFamily="18" charset="0"/>
              </a:rPr>
              <a:t>Сіздің қолдаушыларыңыз.  </a:t>
            </a:r>
          </a:p>
          <a:p>
            <a:pPr algn="ctr"/>
            <a:r>
              <a:rPr lang="ru-RU" b="1" dirty="0" smtClean="0">
                <a:solidFill>
                  <a:srgbClr val="002060"/>
                </a:solidFill>
                <a:latin typeface="Times New Roman" pitchFamily="18" charset="0"/>
                <a:cs typeface="Times New Roman" pitchFamily="18" charset="0"/>
              </a:rPr>
              <a:t>Сіздің бәсекелестеріңіз. </a:t>
            </a:r>
          </a:p>
          <a:p>
            <a:pPr algn="ctr"/>
            <a:r>
              <a:rPr lang="ru-RU" b="1" dirty="0" smtClean="0">
                <a:solidFill>
                  <a:srgbClr val="002060"/>
                </a:solidFill>
                <a:latin typeface="Times New Roman" pitchFamily="18" charset="0"/>
                <a:cs typeface="Times New Roman" pitchFamily="18" charset="0"/>
              </a:rPr>
              <a:t>Сіздің жетекшілеріңіз</a:t>
            </a:r>
            <a:endParaRPr lang="ru-RU" dirty="0">
              <a:solidFill>
                <a:srgbClr val="00206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ru-RU" sz="2400" b="1" spc="0" dirty="0" smtClean="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Тыңдай білу: Адамдардың жүрегіне жол табу үшін, құлақтарыңызды қолданыңыздар</a:t>
            </a:r>
            <a:endParaRPr lang="ru-RU" sz="2400" b="1" spc="0"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images (7).jpg"/>
          <p:cNvPicPr>
            <a:picLocks noChangeAspect="1"/>
          </p:cNvPicPr>
          <p:nvPr/>
        </p:nvPicPr>
        <p:blipFill>
          <a:blip r:embed="rId2" cstate="print"/>
          <a:stretch>
            <a:fillRect/>
          </a:stretch>
        </p:blipFill>
        <p:spPr>
          <a:xfrm>
            <a:off x="5562600" y="2438400"/>
            <a:ext cx="2971800" cy="3962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5410200" cy="4572000"/>
          </a:xfrm>
        </p:spPr>
        <p:txBody>
          <a:bodyPr/>
          <a:lstStyle/>
          <a:p>
            <a:pPr algn="ctr"/>
            <a:r>
              <a:rPr lang="ru-RU" b="1" dirty="0" smtClean="0">
                <a:ln>
                  <a:solidFill>
                    <a:schemeClr val="accent2">
                      <a:lumMod val="75000"/>
                    </a:schemeClr>
                  </a:solidFill>
                </a:ln>
                <a:solidFill>
                  <a:schemeClr val="accent5">
                    <a:lumMod val="50000"/>
                  </a:schemeClr>
                </a:solidFill>
                <a:latin typeface="Times New Roman" pitchFamily="18" charset="0"/>
                <a:cs typeface="Times New Roman" pitchFamily="18" charset="0"/>
              </a:rPr>
              <a:t>Құштарлық – жетістікке жетудің бірінші қадамы.</a:t>
            </a:r>
          </a:p>
          <a:p>
            <a:pPr algn="ctr"/>
            <a:r>
              <a:rPr lang="ru-RU" b="1" dirty="0" smtClean="0">
                <a:ln>
                  <a:solidFill>
                    <a:schemeClr val="accent2">
                      <a:lumMod val="75000"/>
                    </a:schemeClr>
                  </a:solidFill>
                </a:ln>
                <a:solidFill>
                  <a:schemeClr val="accent5">
                    <a:lumMod val="50000"/>
                  </a:schemeClr>
                </a:solidFill>
                <a:latin typeface="Times New Roman" pitchFamily="18" charset="0"/>
                <a:cs typeface="Times New Roman" pitchFamily="18" charset="0"/>
              </a:rPr>
              <a:t>Құштарлық – ерік-жігерді өсіртеді</a:t>
            </a:r>
            <a:r>
              <a:rPr lang="ru-RU" dirty="0" smtClean="0">
                <a:ln>
                  <a:solidFill>
                    <a:schemeClr val="accent2">
                      <a:lumMod val="75000"/>
                    </a:schemeClr>
                  </a:solidFill>
                </a:ln>
                <a:solidFill>
                  <a:schemeClr val="accent5">
                    <a:lumMod val="50000"/>
                  </a:schemeClr>
                </a:solidFill>
                <a:latin typeface="Times New Roman" pitchFamily="18" charset="0"/>
                <a:cs typeface="Times New Roman" pitchFamily="18" charset="0"/>
              </a:rPr>
              <a:t>.</a:t>
            </a:r>
          </a:p>
          <a:p>
            <a:pPr algn="ctr"/>
            <a:r>
              <a:rPr lang="ru-RU" b="1" dirty="0" smtClean="0">
                <a:ln>
                  <a:solidFill>
                    <a:schemeClr val="accent2">
                      <a:lumMod val="75000"/>
                    </a:schemeClr>
                  </a:solidFill>
                </a:ln>
                <a:solidFill>
                  <a:schemeClr val="accent5">
                    <a:lumMod val="50000"/>
                  </a:schemeClr>
                </a:solidFill>
                <a:latin typeface="Times New Roman" pitchFamily="18" charset="0"/>
                <a:cs typeface="Times New Roman" pitchFamily="18" charset="0"/>
              </a:rPr>
              <a:t>Құштарық сізді өзгертеді.</a:t>
            </a:r>
          </a:p>
          <a:p>
            <a:pPr algn="ctr"/>
            <a:r>
              <a:rPr lang="ru-RU" b="1" dirty="0" smtClean="0">
                <a:ln>
                  <a:solidFill>
                    <a:schemeClr val="accent2">
                      <a:lumMod val="75000"/>
                    </a:schemeClr>
                  </a:solidFill>
                </a:ln>
                <a:solidFill>
                  <a:schemeClr val="accent5">
                    <a:lumMod val="50000"/>
                  </a:schemeClr>
                </a:solidFill>
                <a:latin typeface="Times New Roman" pitchFamily="18" charset="0"/>
                <a:cs typeface="Times New Roman" pitchFamily="18" charset="0"/>
              </a:rPr>
              <a:t>Құштарлық жоқтан бар жасайды</a:t>
            </a:r>
            <a:endParaRPr lang="ru-RU" dirty="0">
              <a:ln>
                <a:solidFill>
                  <a:schemeClr val="accent2">
                    <a:lumMod val="75000"/>
                  </a:schemeClr>
                </a:solidFill>
              </a:ln>
              <a:solidFill>
                <a:schemeClr val="accent5">
                  <a:lumMod val="50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152400" y="228600"/>
            <a:ext cx="8229600" cy="1219200"/>
          </a:xfrm>
        </p:spPr>
        <p:txBody>
          <a:bodyPr>
            <a:normAutofit fontScale="90000"/>
          </a:bodyPr>
          <a:lstStyle/>
          <a:p>
            <a:pPr algn="ctr"/>
            <a:r>
              <a:rPr lang="ru-RU" b="1" spc="0" dirty="0" smtClean="0">
                <a:ln w="17780" cmpd="sng">
                  <a:solidFill>
                    <a:srgbClr val="00B0F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Құштарлық: осы өмірді қабылдап және оны сүйіңіздер</a:t>
            </a:r>
            <a:endParaRPr lang="ru-RU" b="1" spc="0" dirty="0">
              <a:ln w="17780" cmpd="sng">
                <a:solidFill>
                  <a:srgbClr val="00B0F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p:txBody>
      </p:sp>
      <p:pic>
        <p:nvPicPr>
          <p:cNvPr id="4" name="Рисунок 3" descr="images (8).jpg"/>
          <p:cNvPicPr>
            <a:picLocks noChangeAspect="1"/>
          </p:cNvPicPr>
          <p:nvPr/>
        </p:nvPicPr>
        <p:blipFill>
          <a:blip r:embed="rId2" cstate="print"/>
          <a:stretch>
            <a:fillRect/>
          </a:stretch>
        </p:blipFill>
        <p:spPr>
          <a:xfrm>
            <a:off x="5562600" y="2133600"/>
            <a:ext cx="3124200" cy="3962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5029200" cy="4572000"/>
          </a:xfrm>
        </p:spPr>
        <p:txBody>
          <a:bodyPr/>
          <a:lstStyle/>
          <a:p>
            <a:pPr algn="ctr"/>
            <a:r>
              <a:rPr lang="ru-RU" b="1" dirty="0" smtClean="0">
                <a:ln w="19050">
                  <a:solidFill>
                    <a:schemeClr val="accent5">
                      <a:lumMod val="75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Сіздің ұстанымыңыз – сіздің таңдауыңыз.</a:t>
            </a:r>
          </a:p>
          <a:p>
            <a:pPr algn="ctr"/>
            <a:r>
              <a:rPr lang="ru-RU" b="1" dirty="0" smtClean="0">
                <a:ln w="19050">
                  <a:solidFill>
                    <a:schemeClr val="accent5">
                      <a:lumMod val="75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Сіздің адамдарыңыз – сіздің ұстанымдарыңыздың айнасы. </a:t>
            </a:r>
          </a:p>
          <a:p>
            <a:pPr algn="ctr"/>
            <a:r>
              <a:rPr lang="ru-RU" b="1" dirty="0" smtClean="0">
                <a:ln w="19050">
                  <a:solidFill>
                    <a:schemeClr val="accent5">
                      <a:lumMod val="75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Жақсы ұстанымды қалпына келтіргеннен гөрі, қолдап отырған дұрыс. </a:t>
            </a:r>
            <a:endParaRPr lang="ru-RU" b="1" dirty="0">
              <a:ln w="19050">
                <a:solidFill>
                  <a:schemeClr val="accent5">
                    <a:lumMod val="75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fontAlgn="base"/>
            <a: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r>
            <a:b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r>
            <a:b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r>
            <a:b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r>
            <a:b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r>
            <a:br>
              <a:rPr lang="ru-RU" sz="27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ru-RU"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ru-RU"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ru-RU" sz="44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Позитивті ұстаным: егер істей аламын деп сенсеңіз, істей аласыз</a:t>
            </a:r>
            <a:endParaRPr lang="ru-RU" b="1" spc="0" dirty="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Co6elNYDrgY.jpg"/>
          <p:cNvPicPr>
            <a:picLocks noChangeAspect="1"/>
          </p:cNvPicPr>
          <p:nvPr/>
        </p:nvPicPr>
        <p:blipFill>
          <a:blip r:embed="rId2" cstate="print"/>
          <a:stretch>
            <a:fillRect/>
          </a:stretch>
        </p:blipFill>
        <p:spPr>
          <a:xfrm>
            <a:off x="5376203" y="2053883"/>
            <a:ext cx="3132567" cy="3581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1000" y="1524000"/>
            <a:ext cx="4267200" cy="5029200"/>
          </a:xfrm>
        </p:spPr>
        <p:txBody>
          <a:bodyPr/>
          <a:lstStyle/>
          <a:p>
            <a:pPr algn="ctr"/>
            <a:r>
              <a:rPr lang="ru-RU" b="1" dirty="0" smtClean="0">
                <a:ln w="12700">
                  <a:solidFill>
                    <a:srgbClr val="7030A0"/>
                  </a:solidFill>
                  <a:prstDash val="solid"/>
                </a:ln>
                <a:solidFill>
                  <a:schemeClr val="accent1">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Проблеманы көре білу. </a:t>
            </a:r>
          </a:p>
          <a:p>
            <a:pPr algn="ctr"/>
            <a:r>
              <a:rPr lang="ru-RU" b="1" dirty="0" smtClean="0">
                <a:ln w="12700">
                  <a:solidFill>
                    <a:srgbClr val="7030A0"/>
                  </a:solidFill>
                  <a:prstDash val="solid"/>
                </a:ln>
                <a:solidFill>
                  <a:schemeClr val="accent1">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Шындықты қабылдай алу.</a:t>
            </a:r>
          </a:p>
          <a:p>
            <a:pPr algn="ctr"/>
            <a:r>
              <a:rPr lang="ru-RU" b="1" dirty="0" smtClean="0">
                <a:ln w="12700">
                  <a:solidFill>
                    <a:srgbClr val="7030A0"/>
                  </a:solidFill>
                  <a:prstDash val="solid"/>
                </a:ln>
                <a:solidFill>
                  <a:schemeClr val="accent1">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Толық суретін көре алады. </a:t>
            </a:r>
          </a:p>
          <a:p>
            <a:pPr algn="ctr"/>
            <a:r>
              <a:rPr lang="ru-RU" b="1" dirty="0" smtClean="0">
                <a:ln w="12700">
                  <a:solidFill>
                    <a:srgbClr val="7030A0"/>
                  </a:solidFill>
                  <a:prstDash val="solid"/>
                </a:ln>
                <a:solidFill>
                  <a:schemeClr val="accent1">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Құлау шегінде тұрса да, басты мақсаттан шегінбейді. </a:t>
            </a:r>
            <a:endParaRPr lang="ru-RU" b="1" dirty="0">
              <a:ln w="12700">
                <a:solidFill>
                  <a:srgbClr val="7030A0"/>
                </a:solidFill>
                <a:prstDash val="solid"/>
              </a:ln>
              <a:solidFill>
                <a:schemeClr val="accent1">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ru-RU" sz="2400" b="1" spc="0" dirty="0"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Мәселені шешу: сіздің проблемаңыз, проблема болып қала бермеуі  керек.</a:t>
            </a:r>
            <a:endParaRPr lang="ru-RU" sz="2400" b="1" spc="0" dirty="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решение-проблем-Система-СФИНКСвыходов-нет-есть-только-переходы-150x150.jpg"/>
          <p:cNvPicPr>
            <a:picLocks noChangeAspect="1"/>
          </p:cNvPicPr>
          <p:nvPr/>
        </p:nvPicPr>
        <p:blipFill>
          <a:blip r:embed="rId2" cstate="print"/>
          <a:stretch>
            <a:fillRect/>
          </a:stretch>
        </p:blipFill>
        <p:spPr>
          <a:xfrm>
            <a:off x="5257800" y="1676400"/>
            <a:ext cx="3276600" cy="4114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4648200" cy="4572000"/>
          </a:xfrm>
        </p:spPr>
        <p:txBody>
          <a:bodyPr/>
          <a:lstStyle/>
          <a:p>
            <a:pPr algn="ctr"/>
            <a:r>
              <a:rPr lang="ru-RU" b="1" dirty="0" smtClean="0">
                <a:ln w="19050">
                  <a:solidFill>
                    <a:schemeClr val="accent2">
                      <a:lumMod val="60000"/>
                      <a:lumOff val="40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Көшбасшының басына ие болу керек – адамдарды түсіне білу. </a:t>
            </a:r>
          </a:p>
          <a:p>
            <a:pPr algn="ctr"/>
            <a:r>
              <a:rPr lang="ru-RU" b="1" dirty="0" smtClean="0">
                <a:ln w="19050">
                  <a:solidFill>
                    <a:schemeClr val="accent2">
                      <a:lumMod val="60000"/>
                      <a:lumOff val="40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Көшбасшының жүрегіне ие болу – адамдарды жақсы көру</a:t>
            </a:r>
          </a:p>
          <a:p>
            <a:pPr algn="ctr"/>
            <a:r>
              <a:rPr lang="ru-RU" b="1" dirty="0" smtClean="0">
                <a:ln w="19050">
                  <a:solidFill>
                    <a:schemeClr val="accent2">
                      <a:lumMod val="60000"/>
                      <a:lumOff val="40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Көшбасшының қолын ұсына білу – көмектесе алу. </a:t>
            </a:r>
          </a:p>
          <a:p>
            <a:endParaRPr lang="ru-RU" b="1" dirty="0">
              <a:ln w="19050">
                <a:solidFill>
                  <a:schemeClr val="accent2">
                    <a:lumMod val="60000"/>
                    <a:lumOff val="40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Заголовок 2"/>
          <p:cNvSpPr>
            <a:spLocks noGrp="1"/>
          </p:cNvSpPr>
          <p:nvPr>
            <p:ph type="title"/>
          </p:nvPr>
        </p:nvSpPr>
        <p:spPr/>
        <p:txBody>
          <a:bodyPr>
            <a:normAutofit/>
          </a:bodyPr>
          <a:lstStyle/>
          <a:p>
            <a:pPr algn="ctr"/>
            <a:r>
              <a:rPr lang="ru-RU" sz="2800" b="1" spc="0"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Өзара қатынас: егер сіз адамдармен тату болсаңыз, олар да сізбен тату болады</a:t>
            </a:r>
            <a:endParaRPr lang="ru-RU" sz="2800" b="1" spc="0" dirty="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Lideryi-mlm.jpg"/>
          <p:cNvPicPr>
            <a:picLocks noChangeAspect="1"/>
          </p:cNvPicPr>
          <p:nvPr/>
        </p:nvPicPr>
        <p:blipFill>
          <a:blip r:embed="rId2" cstate="print"/>
          <a:stretch>
            <a:fillRect/>
          </a:stretch>
        </p:blipFill>
        <p:spPr>
          <a:xfrm>
            <a:off x="5181600" y="1828800"/>
            <a:ext cx="3581400" cy="4343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3400" y="1447800"/>
            <a:ext cx="4038600" cy="3810000"/>
          </a:xfrm>
        </p:spPr>
        <p:txBody>
          <a:bodyPr/>
          <a:lstStyle/>
          <a:p>
            <a:pPr algn="ctr"/>
            <a:r>
              <a:rPr lang="ru-RU" b="1" dirty="0" smtClean="0">
                <a:ln w="12700">
                  <a:solidFill>
                    <a:srgbClr val="002060"/>
                  </a:solidFill>
                  <a:prstDash val="solid"/>
                </a:ln>
                <a:solidFill>
                  <a:srgbClr val="7030A0"/>
                </a:solidFill>
                <a:effectLst>
                  <a:outerShdw blurRad="41275" dist="20320" dir="1800000" algn="tl" rotWithShape="0">
                    <a:srgbClr val="000000">
                      <a:alpha val="40000"/>
                    </a:srgbClr>
                  </a:outerShdw>
                </a:effectLst>
              </a:rPr>
              <a:t>Керегін алып жүру керек</a:t>
            </a:r>
          </a:p>
          <a:p>
            <a:pPr algn="ctr"/>
            <a:r>
              <a:rPr lang="ru-RU" b="1" dirty="0" smtClean="0">
                <a:ln w="12700">
                  <a:solidFill>
                    <a:srgbClr val="002060"/>
                  </a:solidFill>
                  <a:prstDash val="solid"/>
                </a:ln>
                <a:solidFill>
                  <a:srgbClr val="7030A0"/>
                </a:solidFill>
                <a:effectLst>
                  <a:outerShdw blurRad="41275" dist="20320" dir="1800000" algn="tl" rotWithShape="0">
                    <a:srgbClr val="000000">
                      <a:alpha val="40000"/>
                    </a:srgbClr>
                  </a:outerShdw>
                </a:effectLst>
              </a:rPr>
              <a:t>Жетілу үшін тек алға ұмтылады</a:t>
            </a:r>
          </a:p>
          <a:p>
            <a:pPr algn="ctr"/>
            <a:r>
              <a:rPr lang="ru-RU" b="1" dirty="0" smtClean="0">
                <a:ln w="12700">
                  <a:solidFill>
                    <a:srgbClr val="002060"/>
                  </a:solidFill>
                  <a:prstDash val="solid"/>
                </a:ln>
                <a:solidFill>
                  <a:srgbClr val="7030A0"/>
                </a:solidFill>
                <a:effectLst>
                  <a:outerShdw blurRad="41275" dist="20320" dir="1800000" algn="tl" rotWithShape="0">
                    <a:srgbClr val="000000">
                      <a:alpha val="40000"/>
                    </a:srgbClr>
                  </a:outerShdw>
                </a:effectLst>
              </a:rPr>
              <a:t>Жағдайға қарамастан, нәтиже шығара біледі. </a:t>
            </a:r>
            <a:endParaRPr lang="ru-RU" b="1" dirty="0">
              <a:ln w="12700">
                <a:solidFill>
                  <a:srgbClr val="002060"/>
                </a:solidFill>
                <a:prstDash val="solid"/>
              </a:ln>
              <a:solidFill>
                <a:srgbClr val="7030A0"/>
              </a:solidFill>
              <a:effectLst>
                <a:outerShdw blurRad="41275" dist="20320" dir="1800000" algn="tl" rotWithShape="0">
                  <a:srgbClr val="000000">
                    <a:alpha val="40000"/>
                  </a:srgbClr>
                </a:outerShdw>
              </a:effectLst>
            </a:endParaRPr>
          </a:p>
        </p:txBody>
      </p:sp>
      <p:sp>
        <p:nvSpPr>
          <p:cNvPr id="3" name="Заголовок 2"/>
          <p:cNvSpPr>
            <a:spLocks noGrp="1"/>
          </p:cNvSpPr>
          <p:nvPr>
            <p:ph type="title"/>
          </p:nvPr>
        </p:nvSpPr>
        <p:spPr/>
        <p:txBody>
          <a:bodyPr>
            <a:normAutofit fontScale="90000"/>
          </a:bodyPr>
          <a:lstStyle/>
          <a:p>
            <a:pPr algn="ctr" fontAlgn="base"/>
            <a:r>
              <a:rPr lang="ru-RU" b="1" spc="0" dirty="0" smtClean="0">
                <a:ln w="12700">
                  <a:solidFill>
                    <a:schemeClr val="accent2">
                      <a:lumMod val="50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r>
            <a:br>
              <a:rPr lang="ru-RU" b="1" spc="0" dirty="0" smtClean="0">
                <a:ln w="12700">
                  <a:solidFill>
                    <a:schemeClr val="accent2">
                      <a:lumMod val="50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ru-RU" sz="2200" b="1" spc="0" dirty="0" smtClean="0">
                <a:ln w="12700">
                  <a:solidFill>
                    <a:schemeClr val="accent2">
                      <a:lumMod val="50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Жауапкершілік: егер сіз допты қақпаға өзіңіз бағыттамасаңыз, онда команданы басқара алмайсыз.</a:t>
            </a:r>
            <a:br>
              <a:rPr lang="ru-RU" sz="2200" b="1" spc="0" dirty="0" smtClean="0">
                <a:ln w="12700">
                  <a:solidFill>
                    <a:schemeClr val="accent2">
                      <a:lumMod val="50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br>
            <a:endParaRPr lang="ru-RU" sz="2200" b="1" spc="0" dirty="0">
              <a:ln w="12700">
                <a:solidFill>
                  <a:schemeClr val="accent2">
                    <a:lumMod val="50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соц_отв_3.jpg"/>
          <p:cNvPicPr>
            <a:picLocks noChangeAspect="1"/>
          </p:cNvPicPr>
          <p:nvPr/>
        </p:nvPicPr>
        <p:blipFill>
          <a:blip r:embed="rId2" cstate="print"/>
          <a:stretch>
            <a:fillRect/>
          </a:stretch>
        </p:blipFill>
        <p:spPr>
          <a:xfrm>
            <a:off x="4800600" y="2438400"/>
            <a:ext cx="3657600" cy="3505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371600"/>
            <a:ext cx="5562600" cy="5029200"/>
          </a:xfrm>
        </p:spPr>
        <p:txBody>
          <a:bodyPr>
            <a:normAutofit/>
          </a:bodyPr>
          <a:lstStyle/>
          <a:p>
            <a:pPr algn="ctr"/>
            <a:r>
              <a:rPr lang="ru-RU" b="1" dirty="0" smtClean="0">
                <a:ln w="12700">
                  <a:solidFill>
                    <a:schemeClr val="accent5">
                      <a:lumMod val="60000"/>
                      <a:lumOff val="40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Басқаларына қауіпсіздік пен сенімділікті сезіндіре алмайды. </a:t>
            </a:r>
          </a:p>
          <a:p>
            <a:pPr algn="ctr"/>
            <a:r>
              <a:rPr lang="ru-RU" b="1" dirty="0" smtClean="0">
                <a:ln w="12700">
                  <a:solidFill>
                    <a:schemeClr val="accent5">
                      <a:lumMod val="60000"/>
                      <a:lumOff val="40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Олар бергеннен гөрі, көп алады. </a:t>
            </a:r>
          </a:p>
          <a:p>
            <a:pPr algn="ctr"/>
            <a:r>
              <a:rPr lang="ru-RU" b="1" dirty="0" smtClean="0">
                <a:ln w="12700">
                  <a:solidFill>
                    <a:schemeClr val="accent5">
                      <a:lumMod val="60000"/>
                      <a:lumOff val="40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Өзінің адамдарының мүмкіндіктерін шектеумен болады</a:t>
            </a:r>
          </a:p>
          <a:p>
            <a:pPr algn="ctr"/>
            <a:r>
              <a:rPr lang="ru-RU" b="1" dirty="0" smtClean="0">
                <a:ln w="12700">
                  <a:solidFill>
                    <a:schemeClr val="accent5">
                      <a:lumMod val="60000"/>
                      <a:lumOff val="40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Олар әрқашан ұйымының мүмкіндіктерін шектеумен болады. </a:t>
            </a:r>
          </a:p>
          <a:p>
            <a:endParaRPr lang="ru-RU" b="1" dirty="0">
              <a:ln w="12700">
                <a:solidFill>
                  <a:schemeClr val="accent5">
                    <a:lumMod val="60000"/>
                    <a:lumOff val="40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3" name="Заголовок 2"/>
          <p:cNvSpPr>
            <a:spLocks noGrp="1"/>
          </p:cNvSpPr>
          <p:nvPr>
            <p:ph type="title"/>
          </p:nvPr>
        </p:nvSpPr>
        <p:spPr/>
        <p:txBody>
          <a:bodyPr>
            <a:normAutofit/>
          </a:bodyPr>
          <a:lstStyle/>
          <a:p>
            <a:pPr algn="ctr"/>
            <a:r>
              <a:rPr lang="ru-RU" sz="2800" b="1"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Times New Roman" pitchFamily="18" charset="0"/>
                <a:cs typeface="Times New Roman" pitchFamily="18" charset="0"/>
              </a:rPr>
              <a:t>Сенімділік: құзыреттілік сенімсіздіктің орнын толтыра алмайды</a:t>
            </a:r>
            <a:endParaRPr lang="ru-RU" sz="2800" b="1"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pic>
        <p:nvPicPr>
          <p:cNvPr id="4" name="Рисунок 3" descr="18-successfulwomen.jpg"/>
          <p:cNvPicPr>
            <a:picLocks noChangeAspect="1"/>
          </p:cNvPicPr>
          <p:nvPr/>
        </p:nvPicPr>
        <p:blipFill>
          <a:blip r:embed="rId2" cstate="print"/>
          <a:stretch>
            <a:fillRect/>
          </a:stretch>
        </p:blipFill>
        <p:spPr>
          <a:xfrm>
            <a:off x="5410200" y="1828800"/>
            <a:ext cx="3352800" cy="4114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28600" y="1371600"/>
            <a:ext cx="5791200" cy="5181600"/>
          </a:xfrm>
        </p:spPr>
        <p:txBody>
          <a:bodyPr>
            <a:normAutofit lnSpcReduction="10000"/>
          </a:bodyPr>
          <a:lstStyle/>
          <a:p>
            <a:pPr algn="ctr"/>
            <a:r>
              <a:rPr lang="ru-RU" b="1" dirty="0" smtClean="0">
                <a:ln>
                  <a:solidFill>
                    <a:schemeClr val="accent2">
                      <a:lumMod val="60000"/>
                      <a:lumOff val="40000"/>
                    </a:schemeClr>
                  </a:solidFill>
                </a:ln>
                <a:latin typeface="Times New Roman" pitchFamily="18" charset="0"/>
                <a:cs typeface="Times New Roman" pitchFamily="18" charset="0"/>
              </a:rPr>
              <a:t>Өз-өзін ұстай білмейтін адам </a:t>
            </a:r>
            <a:r>
              <a:rPr lang="ru-RU" dirty="0" smtClean="0">
                <a:ln>
                  <a:solidFill>
                    <a:schemeClr val="accent2">
                      <a:lumMod val="60000"/>
                      <a:lumOff val="40000"/>
                    </a:schemeClr>
                  </a:solidFill>
                </a:ln>
                <a:latin typeface="Times New Roman" pitchFamily="18" charset="0"/>
                <a:cs typeface="Times New Roman" pitchFamily="18" charset="0"/>
              </a:rPr>
              <a:t>–</a:t>
            </a:r>
            <a:r>
              <a:rPr lang="ru-RU" b="1" dirty="0" smtClean="0">
                <a:ln>
                  <a:solidFill>
                    <a:schemeClr val="accent2">
                      <a:lumMod val="60000"/>
                      <a:lumOff val="40000"/>
                    </a:schemeClr>
                  </a:solidFill>
                </a:ln>
                <a:latin typeface="Times New Roman" pitchFamily="18" charset="0"/>
                <a:cs typeface="Times New Roman" pitchFamily="18" charset="0"/>
              </a:rPr>
              <a:t> жетістікке де жете алмайды, табысты да бола алмайды</a:t>
            </a:r>
          </a:p>
          <a:p>
            <a:pPr algn="ctr"/>
            <a:r>
              <a:rPr lang="ru-RU" b="1" dirty="0" smtClean="0">
                <a:ln>
                  <a:solidFill>
                    <a:schemeClr val="accent2">
                      <a:lumMod val="60000"/>
                      <a:lumOff val="40000"/>
                    </a:schemeClr>
                  </a:solidFill>
                </a:ln>
                <a:latin typeface="Times New Roman" pitchFamily="18" charset="0"/>
                <a:cs typeface="Times New Roman" pitchFamily="18" charset="0"/>
              </a:rPr>
              <a:t>Басымдықтарыңызды анықтап және оларды ұмытпаңыздар</a:t>
            </a:r>
          </a:p>
          <a:p>
            <a:pPr algn="ctr"/>
            <a:r>
              <a:rPr lang="ru-RU" b="1" dirty="0" smtClean="0">
                <a:ln>
                  <a:solidFill>
                    <a:schemeClr val="accent2">
                      <a:lumMod val="60000"/>
                      <a:lumOff val="40000"/>
                    </a:schemeClr>
                  </a:solidFill>
                </a:ln>
                <a:latin typeface="Times New Roman" pitchFamily="18" charset="0"/>
                <a:cs typeface="Times New Roman" pitchFamily="18" charset="0"/>
              </a:rPr>
              <a:t>Тәртіпке негізделген өмірді мақсат тұтыңыз.</a:t>
            </a:r>
          </a:p>
          <a:p>
            <a:pPr algn="ctr"/>
            <a:r>
              <a:rPr lang="ru-RU" b="1" dirty="0" smtClean="0">
                <a:ln>
                  <a:solidFill>
                    <a:schemeClr val="accent2">
                      <a:lumMod val="60000"/>
                      <a:lumOff val="40000"/>
                    </a:schemeClr>
                  </a:solidFill>
                </a:ln>
                <a:latin typeface="Times New Roman" pitchFamily="18" charset="0"/>
                <a:cs typeface="Times New Roman" pitchFamily="18" charset="0"/>
              </a:rPr>
              <a:t>Мүмкін болатын ақталуларға дес бермеңіздер.</a:t>
            </a:r>
          </a:p>
          <a:p>
            <a:pPr algn="ctr"/>
            <a:r>
              <a:rPr lang="ru-RU" b="1" dirty="0" smtClean="0">
                <a:ln>
                  <a:solidFill>
                    <a:schemeClr val="accent2">
                      <a:lumMod val="60000"/>
                      <a:lumOff val="40000"/>
                    </a:schemeClr>
                  </a:solidFill>
                </a:ln>
                <a:latin typeface="Times New Roman" pitchFamily="18" charset="0"/>
                <a:cs typeface="Times New Roman" pitchFamily="18" charset="0"/>
              </a:rPr>
              <a:t>Жұмыс соңына жетпегенше, марапат жайлы ойламаңыздар</a:t>
            </a:r>
            <a:r>
              <a:rPr lang="ru-RU" dirty="0" smtClean="0">
                <a:ln>
                  <a:solidFill>
                    <a:schemeClr val="accent2">
                      <a:lumMod val="60000"/>
                      <a:lumOff val="40000"/>
                    </a:schemeClr>
                  </a:solidFill>
                </a:ln>
                <a:latin typeface="Times New Roman" pitchFamily="18" charset="0"/>
                <a:cs typeface="Times New Roman" pitchFamily="18" charset="0"/>
              </a:rPr>
              <a:t>.</a:t>
            </a:r>
          </a:p>
          <a:p>
            <a:pPr algn="ctr"/>
            <a:r>
              <a:rPr lang="ru-RU" b="1" dirty="0" smtClean="0">
                <a:ln>
                  <a:solidFill>
                    <a:schemeClr val="accent2">
                      <a:lumMod val="60000"/>
                      <a:lumOff val="40000"/>
                    </a:schemeClr>
                  </a:solidFill>
                </a:ln>
                <a:latin typeface="Times New Roman" pitchFamily="18" charset="0"/>
                <a:cs typeface="Times New Roman" pitchFamily="18" charset="0"/>
              </a:rPr>
              <a:t>Ойыңызды нәтижеге жинақтаңыз</a:t>
            </a:r>
            <a:r>
              <a:rPr lang="ru-RU" dirty="0" smtClean="0">
                <a:ln>
                  <a:solidFill>
                    <a:schemeClr val="accent2">
                      <a:lumMod val="60000"/>
                      <a:lumOff val="40000"/>
                    </a:schemeClr>
                  </a:solidFill>
                </a:ln>
                <a:latin typeface="Times New Roman" pitchFamily="18" charset="0"/>
                <a:cs typeface="Times New Roman" pitchFamily="18" charset="0"/>
              </a:rPr>
              <a:t>. </a:t>
            </a:r>
            <a:endParaRPr lang="ru-RU" dirty="0">
              <a:ln>
                <a:solidFill>
                  <a:schemeClr val="accent2">
                    <a:lumMod val="60000"/>
                    <a:lumOff val="40000"/>
                  </a:schemeClr>
                </a:solidFill>
              </a:ln>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ru-RU" sz="3200" b="1" spc="0" dirty="0" smtClean="0">
                <a:ln w="12700">
                  <a:solidFill>
                    <a:schemeClr val="accent5">
                      <a:lumMod val="60000"/>
                      <a:lumOff val="4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Өзін-өзі ұстай білу: сіздің бастамаңыздағы бірінші адам – ол өзіңіз</a:t>
            </a:r>
            <a:endParaRPr lang="ru-RU" sz="3200" b="1" spc="0" dirty="0">
              <a:ln w="12700">
                <a:solidFill>
                  <a:schemeClr val="accent5">
                    <a:lumMod val="60000"/>
                    <a:lumOff val="4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769636.jpg"/>
          <p:cNvPicPr>
            <a:picLocks noChangeAspect="1"/>
          </p:cNvPicPr>
          <p:nvPr/>
        </p:nvPicPr>
        <p:blipFill>
          <a:blip r:embed="rId2" cstate="print"/>
          <a:stretch>
            <a:fillRect/>
          </a:stretch>
        </p:blipFill>
        <p:spPr>
          <a:xfrm>
            <a:off x="5867400" y="2286000"/>
            <a:ext cx="2971800" cy="3733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28600" y="1447800"/>
            <a:ext cx="5943600" cy="4876800"/>
          </a:xfrm>
        </p:spPr>
        <p:txBody>
          <a:bodyPr/>
          <a:lstStyle/>
          <a:p>
            <a:pPr algn="ctr"/>
            <a:r>
              <a:rPr lang="ru-RU" dirty="0" smtClean="0">
                <a:ln>
                  <a:solidFill>
                    <a:srgbClr val="FFC000"/>
                  </a:solidFill>
                </a:ln>
                <a:latin typeface="Times New Roman" pitchFamily="18" charset="0"/>
                <a:cs typeface="Times New Roman" pitchFamily="18" charset="0"/>
              </a:rPr>
              <a:t>Өзінің басымдықтарының тізімінде, басқаларды бірінші қою</a:t>
            </a:r>
          </a:p>
          <a:p>
            <a:pPr algn="ctr"/>
            <a:r>
              <a:rPr lang="ru-RU" dirty="0" smtClean="0">
                <a:ln>
                  <a:solidFill>
                    <a:srgbClr val="FFC000"/>
                  </a:solidFill>
                </a:ln>
                <a:latin typeface="Times New Roman" pitchFamily="18" charset="0"/>
                <a:cs typeface="Times New Roman" pitchFamily="18" charset="0"/>
              </a:rPr>
              <a:t>Басқаларға қызмет көрсету үшін өзіңе деген сенімділіктің болуы</a:t>
            </a:r>
          </a:p>
          <a:p>
            <a:pPr algn="ctr"/>
            <a:r>
              <a:rPr lang="ru-RU" dirty="0" smtClean="0">
                <a:ln>
                  <a:solidFill>
                    <a:srgbClr val="FFC000"/>
                  </a:solidFill>
                </a:ln>
                <a:latin typeface="Times New Roman" pitchFamily="18" charset="0"/>
                <a:cs typeface="Times New Roman" pitchFamily="18" charset="0"/>
              </a:rPr>
              <a:t>Жеке бастамаңыз арқылы басқаларға қызмет ету</a:t>
            </a:r>
          </a:p>
          <a:p>
            <a:pPr algn="ctr"/>
            <a:r>
              <a:rPr lang="ru-RU" dirty="0" smtClean="0">
                <a:ln>
                  <a:solidFill>
                    <a:srgbClr val="FFC000"/>
                  </a:solidFill>
                </a:ln>
                <a:latin typeface="Times New Roman" pitchFamily="18" charset="0"/>
                <a:cs typeface="Times New Roman" pitchFamily="18" charset="0"/>
              </a:rPr>
              <a:t>Отырған қызметіне сүйенбейді. </a:t>
            </a:r>
          </a:p>
          <a:p>
            <a:pPr algn="ctr"/>
            <a:r>
              <a:rPr lang="ru-RU" dirty="0" smtClean="0">
                <a:ln>
                  <a:solidFill>
                    <a:srgbClr val="FFC000"/>
                  </a:solidFill>
                </a:ln>
                <a:latin typeface="Times New Roman" pitchFamily="18" charset="0"/>
                <a:cs typeface="Times New Roman" pitchFamily="18" charset="0"/>
              </a:rPr>
              <a:t>Махаббатпен қызмет ету.</a:t>
            </a:r>
          </a:p>
          <a:p>
            <a:pPr algn="ctr"/>
            <a:r>
              <a:rPr lang="ru-RU" dirty="0" smtClean="0">
                <a:ln>
                  <a:solidFill>
                    <a:srgbClr val="FFC000"/>
                  </a:solidFill>
                </a:ln>
                <a:latin typeface="Times New Roman" pitchFamily="18" charset="0"/>
                <a:cs typeface="Times New Roman" pitchFamily="18" charset="0"/>
              </a:rPr>
              <a:t>Басқаларға қызмет ету деген кезде, жүрегіңіз қалай соғады</a:t>
            </a:r>
            <a:endParaRPr lang="ru-RU" dirty="0">
              <a:ln>
                <a:solidFill>
                  <a:srgbClr val="FFC000"/>
                </a:solidFill>
              </a:ln>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ru-RU" sz="2800" b="1" spc="0" dirty="0" smtClean="0">
                <a:ln w="24500" cmpd="dbl">
                  <a:solidFill>
                    <a:srgbClr val="0070C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Басқаларға қызмет істеуге дайын болыңыз: Алға жылжу үшін, алдымен басқаларды өткізіңіз</a:t>
            </a:r>
            <a:endParaRPr lang="ru-RU" sz="2800" b="1" spc="0" dirty="0">
              <a:ln w="24500" cmpd="dbl">
                <a:solidFill>
                  <a:srgbClr val="0070C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4" name="Рисунок 3" descr="скачанные файлы (1).jpg"/>
          <p:cNvPicPr>
            <a:picLocks noChangeAspect="1"/>
          </p:cNvPicPr>
          <p:nvPr/>
        </p:nvPicPr>
        <p:blipFill>
          <a:blip r:embed="rId2" cstate="print"/>
          <a:stretch>
            <a:fillRect/>
          </a:stretch>
        </p:blipFill>
        <p:spPr>
          <a:xfrm>
            <a:off x="6172200" y="1905000"/>
            <a:ext cx="2743200" cy="4191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524000"/>
            <a:ext cx="5486400" cy="4724400"/>
          </a:xfrm>
        </p:spPr>
        <p:txBody>
          <a:bodyPr>
            <a:normAutofit fontScale="92500" lnSpcReduction="20000"/>
          </a:bodyPr>
          <a:lstStyle/>
          <a:p>
            <a:pPr algn="ctr"/>
            <a:r>
              <a:rPr lang="ru-RU" i="1" dirty="0" smtClean="0">
                <a:ln>
                  <a:solidFill>
                    <a:srgbClr val="FFC000"/>
                  </a:solidFill>
                </a:ln>
              </a:rPr>
              <a:t>Көшбасшылық – ерлер мен әйелдерді бір мақсатқа жетелейтін қасиет, сонымен қатар сенімділік ұялататын мінез-құлық.</a:t>
            </a:r>
          </a:p>
          <a:p>
            <a:pPr algn="ctr"/>
            <a:r>
              <a:rPr lang="ru-RU" dirty="0" smtClean="0">
                <a:ln>
                  <a:solidFill>
                    <a:srgbClr val="FFC000"/>
                  </a:solidFill>
                </a:ln>
              </a:rPr>
              <a:t> Мінез-құлық адамдармен қарым-қатынаста жетістікке әкеледі. Әр кез көшбасшылық басқа адамдарды тартуды білдіреді. Егер сіз босаң мінезді екеніңізді адамдар білетін болса, ешқашан сіздің артыңыздан ермейді.</a:t>
            </a:r>
            <a:br>
              <a:rPr lang="ru-RU" dirty="0" smtClean="0">
                <a:ln>
                  <a:solidFill>
                    <a:srgbClr val="FFC000"/>
                  </a:solidFill>
                </a:ln>
              </a:rPr>
            </a:br>
            <a:r>
              <a:rPr lang="ru-RU" dirty="0" smtClean="0">
                <a:ln>
                  <a:solidFill>
                    <a:srgbClr val="FFC000"/>
                  </a:solidFill>
                </a:ln>
              </a:rPr>
              <a:t>Көшбасшылар мінез-құлықтың шегінен ары аса алмайды.</a:t>
            </a:r>
            <a:endParaRPr lang="ru-RU" i="1" dirty="0" smtClean="0">
              <a:ln>
                <a:solidFill>
                  <a:srgbClr val="FFC000"/>
                </a:solidFill>
              </a:ln>
            </a:endParaRPr>
          </a:p>
          <a:p>
            <a:pPr algn="ctr"/>
            <a:endParaRPr lang="ru-RU" b="1" cap="all" dirty="0">
              <a:ln w="9000" cmpd="sng">
                <a:solidFill>
                  <a:schemeClr val="accent5">
                    <a:lumMod val="60000"/>
                    <a:lumOff val="4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Заголовок 1"/>
          <p:cNvSpPr>
            <a:spLocks noGrp="1"/>
          </p:cNvSpPr>
          <p:nvPr>
            <p:ph type="title"/>
          </p:nvPr>
        </p:nvSpPr>
        <p:spPr>
          <a:xfrm>
            <a:off x="533400" y="457200"/>
            <a:ext cx="7315200" cy="762000"/>
          </a:xfrm>
        </p:spPr>
        <p:txBody>
          <a:bodyPr>
            <a:normAutofit fontScale="90000"/>
          </a:bodyPr>
          <a:lstStyle/>
          <a:p>
            <a:pPr algn="ctr"/>
            <a:r>
              <a:rPr lang="ru-RU" b="1" spc="0" dirty="0" smtClean="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Бірінші қасиет. Мінез-құлық: жартастай берік бол!</a:t>
            </a:r>
            <a:endParaRPr lang="ru-RU" b="1" spc="0"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JeM7DQjEzsY.jpg"/>
          <p:cNvPicPr>
            <a:picLocks noChangeAspect="1"/>
          </p:cNvPicPr>
          <p:nvPr/>
        </p:nvPicPr>
        <p:blipFill>
          <a:blip r:embed="rId2" cstate="print"/>
          <a:stretch>
            <a:fillRect/>
          </a:stretch>
        </p:blipFill>
        <p:spPr>
          <a:xfrm>
            <a:off x="5715000" y="1752600"/>
            <a:ext cx="3235436" cy="3657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5562600" cy="4572000"/>
          </a:xfrm>
        </p:spPr>
        <p:txBody>
          <a:bodyPr/>
          <a:lstStyle/>
          <a:p>
            <a:pPr algn="ctr"/>
            <a:r>
              <a:rPr lang="ru-RU" b="1" dirty="0" smtClean="0">
                <a:ln>
                  <a:solidFill>
                    <a:srgbClr val="00B050"/>
                  </a:solidFill>
                </a:ln>
                <a:solidFill>
                  <a:schemeClr val="accent2">
                    <a:lumMod val="75000"/>
                  </a:schemeClr>
                </a:solidFill>
                <a:latin typeface="Times New Roman" pitchFamily="18" charset="0"/>
                <a:cs typeface="Times New Roman" pitchFamily="18" charset="0"/>
              </a:rPr>
              <a:t>Масаттанушылық деген ойдан арылу керек</a:t>
            </a:r>
          </a:p>
          <a:p>
            <a:pPr algn="ctr"/>
            <a:r>
              <a:rPr lang="ru-RU" b="1" dirty="0" smtClean="0">
                <a:ln>
                  <a:solidFill>
                    <a:srgbClr val="00B050"/>
                  </a:solidFill>
                </a:ln>
                <a:solidFill>
                  <a:schemeClr val="accent2">
                    <a:lumMod val="75000"/>
                  </a:schemeClr>
                </a:solidFill>
                <a:latin typeface="Times New Roman" pitchFamily="18" charset="0"/>
                <a:cs typeface="Times New Roman" pitchFamily="18" charset="0"/>
              </a:rPr>
              <a:t>Жетістігіңізді жеңе біліңіз.</a:t>
            </a:r>
          </a:p>
          <a:p>
            <a:pPr algn="ctr"/>
            <a:r>
              <a:rPr lang="ru-RU" b="1" dirty="0" smtClean="0">
                <a:ln>
                  <a:solidFill>
                    <a:srgbClr val="00B050"/>
                  </a:solidFill>
                </a:ln>
                <a:solidFill>
                  <a:schemeClr val="accent2">
                    <a:lumMod val="75000"/>
                  </a:schemeClr>
                </a:solidFill>
                <a:latin typeface="Times New Roman" pitchFamily="18" charset="0"/>
                <a:cs typeface="Times New Roman" pitchFamily="18" charset="0"/>
              </a:rPr>
              <a:t>Түзу жүрмеуге және бұрыштарды кеспеуге уәде беріңіз.</a:t>
            </a:r>
          </a:p>
          <a:p>
            <a:pPr algn="ctr"/>
            <a:r>
              <a:rPr lang="ru-RU" b="1" dirty="0" smtClean="0">
                <a:ln>
                  <a:solidFill>
                    <a:srgbClr val="00B050"/>
                  </a:solidFill>
                </a:ln>
                <a:solidFill>
                  <a:schemeClr val="accent2">
                    <a:lumMod val="75000"/>
                  </a:schemeClr>
                </a:solidFill>
                <a:latin typeface="Times New Roman" pitchFamily="18" charset="0"/>
                <a:cs typeface="Times New Roman" pitchFamily="18" charset="0"/>
              </a:rPr>
              <a:t>Өз абыройыңызбен түсіңіз.</a:t>
            </a:r>
          </a:p>
          <a:p>
            <a:pPr algn="ctr"/>
            <a:r>
              <a:rPr lang="ru-RU" b="1" dirty="0" smtClean="0">
                <a:ln>
                  <a:solidFill>
                    <a:srgbClr val="00B050"/>
                  </a:solidFill>
                </a:ln>
                <a:solidFill>
                  <a:schemeClr val="accent2">
                    <a:lumMod val="75000"/>
                  </a:schemeClr>
                </a:solidFill>
                <a:latin typeface="Times New Roman" pitchFamily="18" charset="0"/>
                <a:cs typeface="Times New Roman" pitchFamily="18" charset="0"/>
              </a:rPr>
              <a:t>Бірдей  қателікті  екі рет қайталамаңыз.</a:t>
            </a:r>
            <a:r>
              <a:rPr lang="ru-RU" dirty="0" smtClean="0">
                <a:ln>
                  <a:solidFill>
                    <a:srgbClr val="00B050"/>
                  </a:solidFill>
                </a:ln>
                <a:solidFill>
                  <a:schemeClr val="accent2">
                    <a:lumMod val="75000"/>
                  </a:schemeClr>
                </a:solidFill>
                <a:latin typeface="Times New Roman" pitchFamily="18" charset="0"/>
                <a:cs typeface="Times New Roman" pitchFamily="18" charset="0"/>
              </a:rPr>
              <a:t> </a:t>
            </a:r>
            <a:endParaRPr lang="ru-RU" dirty="0">
              <a:ln>
                <a:solidFill>
                  <a:srgbClr val="00B050"/>
                </a:solidFill>
              </a:ln>
              <a:solidFill>
                <a:schemeClr val="accent2">
                  <a:lumMod val="75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ru-RU" sz="3200" b="1" spc="0" dirty="0" smtClean="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Үйренуге қабілеттілік: Көшбасшы болып қалу үшін, оқушы болып қала беру керек</a:t>
            </a:r>
            <a:endParaRPr lang="ru-RU" sz="3200" b="1" spc="0"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скачанные файлы (2).jpg"/>
          <p:cNvPicPr>
            <a:picLocks noChangeAspect="1"/>
          </p:cNvPicPr>
          <p:nvPr/>
        </p:nvPicPr>
        <p:blipFill>
          <a:blip r:embed="rId2" cstate="print"/>
          <a:stretch>
            <a:fillRect/>
          </a:stretch>
        </p:blipFill>
        <p:spPr>
          <a:xfrm>
            <a:off x="6019800" y="1600200"/>
            <a:ext cx="2819400" cy="4343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447800"/>
            <a:ext cx="5486400" cy="4572000"/>
          </a:xfrm>
        </p:spPr>
        <p:txBody>
          <a:bodyPr/>
          <a:lstStyle/>
          <a:p>
            <a:pPr algn="ctr"/>
            <a:r>
              <a:rPr lang="ru-RU" b="1" dirty="0" smtClean="0">
                <a:ln w="17780" cmpd="sng">
                  <a:solidFill>
                    <a:srgbClr val="92D050"/>
                  </a:solidFill>
                  <a:prstDash val="solid"/>
                  <a:miter lim="800000"/>
                </a:ln>
                <a:solidFill>
                  <a:srgbClr val="002060"/>
                </a:solidFill>
                <a:effectLst>
                  <a:outerShdw blurRad="55000" dist="50800" dir="5400000" algn="tl">
                    <a:srgbClr val="000000">
                      <a:alpha val="33000"/>
                    </a:srgbClr>
                  </a:outerShdw>
                </a:effectLst>
                <a:latin typeface="Times New Roman" pitchFamily="18" charset="0"/>
                <a:cs typeface="Times New Roman" pitchFamily="18" charset="0"/>
              </a:rPr>
              <a:t>Болашақты көре білу іште қалыптасады.</a:t>
            </a:r>
          </a:p>
          <a:p>
            <a:pPr algn="ctr"/>
            <a:r>
              <a:rPr lang="ru-RU" b="1" dirty="0" smtClean="0">
                <a:ln w="17780" cmpd="sng">
                  <a:solidFill>
                    <a:srgbClr val="92D050"/>
                  </a:solidFill>
                  <a:prstDash val="solid"/>
                  <a:miter lim="800000"/>
                </a:ln>
                <a:solidFill>
                  <a:srgbClr val="002060"/>
                </a:solidFill>
                <a:effectLst>
                  <a:outerShdw blurRad="55000" dist="50800" dir="5400000" algn="tl">
                    <a:srgbClr val="000000">
                      <a:alpha val="33000"/>
                    </a:srgbClr>
                  </a:outerShdw>
                </a:effectLst>
                <a:latin typeface="Times New Roman" pitchFamily="18" charset="0"/>
                <a:cs typeface="Times New Roman" pitchFamily="18" charset="0"/>
              </a:rPr>
              <a:t>Болашақты көре білу – сіздің өткеніңізден созылады.</a:t>
            </a:r>
          </a:p>
          <a:p>
            <a:pPr algn="ctr"/>
            <a:r>
              <a:rPr lang="ru-RU" b="1" dirty="0" smtClean="0">
                <a:ln w="17780" cmpd="sng">
                  <a:solidFill>
                    <a:srgbClr val="92D050"/>
                  </a:solidFill>
                  <a:prstDash val="solid"/>
                  <a:miter lim="800000"/>
                </a:ln>
                <a:solidFill>
                  <a:srgbClr val="002060"/>
                </a:solidFill>
                <a:effectLst>
                  <a:outerShdw blurRad="55000" dist="50800" dir="5400000" algn="tl">
                    <a:srgbClr val="000000">
                      <a:alpha val="33000"/>
                    </a:srgbClr>
                  </a:outerShdw>
                </a:effectLst>
                <a:latin typeface="Times New Roman" pitchFamily="18" charset="0"/>
                <a:cs typeface="Times New Roman" pitchFamily="18" charset="0"/>
              </a:rPr>
              <a:t>Болашақты көре білу – басқалардың қажеттілігін қамтамасыз етеді. </a:t>
            </a:r>
          </a:p>
          <a:p>
            <a:pPr algn="ctr"/>
            <a:r>
              <a:rPr lang="ru-RU" b="1" dirty="0" smtClean="0">
                <a:ln w="17780" cmpd="sng">
                  <a:solidFill>
                    <a:srgbClr val="92D050"/>
                  </a:solidFill>
                  <a:prstDash val="solid"/>
                  <a:miter lim="800000"/>
                </a:ln>
                <a:solidFill>
                  <a:srgbClr val="002060"/>
                </a:solidFill>
                <a:effectLst>
                  <a:outerShdw blurRad="55000" dist="50800" dir="5400000" algn="tl">
                    <a:srgbClr val="000000">
                      <a:alpha val="33000"/>
                    </a:srgbClr>
                  </a:outerShdw>
                </a:effectLst>
                <a:latin typeface="Times New Roman" pitchFamily="18" charset="0"/>
                <a:cs typeface="Times New Roman" pitchFamily="18" charset="0"/>
              </a:rPr>
              <a:t>Болашақты көре білу – барлық қорларыңызды шоғырландыруға көмектеседі.</a:t>
            </a:r>
          </a:p>
          <a:p>
            <a:endParaRPr lang="ru-RU" b="1" dirty="0" smtClean="0">
              <a:ln w="17780" cmpd="sng">
                <a:solidFill>
                  <a:srgbClr val="92D05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endParaRPr lang="ru-RU" b="1" dirty="0">
              <a:ln w="17780" cmpd="sng">
                <a:solidFill>
                  <a:srgbClr val="92D05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Заголовок 2"/>
          <p:cNvSpPr>
            <a:spLocks noGrp="1"/>
          </p:cNvSpPr>
          <p:nvPr>
            <p:ph type="title"/>
          </p:nvPr>
        </p:nvSpPr>
        <p:spPr/>
        <p:txBody>
          <a:bodyPr>
            <a:normAutofit fontScale="90000"/>
          </a:bodyPr>
          <a:lstStyle/>
          <a:p>
            <a:pPr algn="ctr"/>
            <a:r>
              <a:rPr lang="ru-RU" b="1" spc="0" dirty="0" smtClean="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Болашақты көре білу: нені көре алсаңыз, соған ғана жетесіз</a:t>
            </a:r>
            <a:endParaRPr lang="ru-RU" b="1" spc="0"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depositphotos_50365155-Planning-future.jpg"/>
          <p:cNvPicPr>
            <a:picLocks noChangeAspect="1"/>
          </p:cNvPicPr>
          <p:nvPr/>
        </p:nvPicPr>
        <p:blipFill>
          <a:blip r:embed="rId2" cstate="print"/>
          <a:stretch>
            <a:fillRect/>
          </a:stretch>
        </p:blipFill>
        <p:spPr>
          <a:xfrm>
            <a:off x="5562600" y="2971800"/>
            <a:ext cx="3282352" cy="3411072"/>
          </a:xfrm>
          <a:prstGeom prst="rect">
            <a:avLst/>
          </a:prstGeom>
        </p:spPr>
      </p:pic>
      <p:pic>
        <p:nvPicPr>
          <p:cNvPr id="5" name="Рисунок 4" descr="images (9).jpg"/>
          <p:cNvPicPr>
            <a:picLocks noChangeAspect="1"/>
          </p:cNvPicPr>
          <p:nvPr/>
        </p:nvPicPr>
        <p:blipFill>
          <a:blip r:embed="rId3" cstate="print"/>
          <a:stretch>
            <a:fillRect/>
          </a:stretch>
        </p:blipFill>
        <p:spPr>
          <a:xfrm>
            <a:off x="6324600" y="1295400"/>
            <a:ext cx="2149066" cy="16097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4800" y="1600200"/>
            <a:ext cx="8458200" cy="4419600"/>
          </a:xfrm>
        </p:spPr>
        <p:txBody>
          <a:bodyPr>
            <a:normAutofit/>
          </a:bodyPr>
          <a:lstStyle/>
          <a:p>
            <a:pPr algn="ctr">
              <a:buNone/>
            </a:pPr>
            <a:r>
              <a:rPr lang="ru-RU" sz="6600" b="1" dirty="0" smtClean="0">
                <a:ln w="17780" cmpd="sng">
                  <a:solidFill>
                    <a:schemeClr val="accent1">
                      <a:tint val="3000"/>
                    </a:schemeClr>
                  </a:solidFill>
                  <a:prstDash val="solid"/>
                  <a:miter lim="800000"/>
                </a:ln>
                <a:solidFill>
                  <a:schemeClr val="tx2">
                    <a:lumMod val="60000"/>
                    <a:lumOff val="40000"/>
                  </a:schemeClr>
                </a:solidFill>
                <a:effectLst>
                  <a:outerShdw blurRad="55000" dist="50800" dir="5400000" algn="tl">
                    <a:srgbClr val="000000">
                      <a:alpha val="33000"/>
                    </a:srgbClr>
                  </a:outerShdw>
                </a:effectLst>
                <a:latin typeface="Times New Roman" pitchFamily="18" charset="0"/>
                <a:cs typeface="Times New Roman" pitchFamily="18" charset="0"/>
              </a:rPr>
              <a:t>Ты</a:t>
            </a:r>
            <a:r>
              <a:rPr lang="kk-KZ" sz="6600" b="1" dirty="0" smtClean="0">
                <a:ln w="17780" cmpd="sng">
                  <a:solidFill>
                    <a:schemeClr val="accent1">
                      <a:tint val="3000"/>
                    </a:schemeClr>
                  </a:solidFill>
                  <a:prstDash val="solid"/>
                  <a:miter lim="800000"/>
                </a:ln>
                <a:solidFill>
                  <a:schemeClr val="tx2">
                    <a:lumMod val="60000"/>
                    <a:lumOff val="40000"/>
                  </a:schemeClr>
                </a:solidFill>
                <a:effectLst>
                  <a:outerShdw blurRad="55000" dist="50800" dir="5400000" algn="tl">
                    <a:srgbClr val="000000">
                      <a:alpha val="33000"/>
                    </a:srgbClr>
                  </a:outerShdw>
                </a:effectLst>
                <a:latin typeface="Times New Roman" pitchFamily="18" charset="0"/>
                <a:cs typeface="Times New Roman" pitchFamily="18" charset="0"/>
              </a:rPr>
              <a:t>ңдағандарынызға </a:t>
            </a:r>
            <a:r>
              <a:rPr lang="kk-KZ" sz="9600" b="1" dirty="0" smtClean="0">
                <a:ln w="17780" cmpd="sng">
                  <a:solidFill>
                    <a:schemeClr val="accent1">
                      <a:tint val="3000"/>
                    </a:schemeClr>
                  </a:solidFill>
                  <a:prstDash val="solid"/>
                  <a:miter lim="800000"/>
                </a:ln>
                <a:solidFill>
                  <a:schemeClr val="tx2">
                    <a:lumMod val="60000"/>
                    <a:lumOff val="40000"/>
                  </a:schemeClr>
                </a:solidFill>
                <a:effectLst>
                  <a:outerShdw blurRad="55000" dist="50800" dir="5400000" algn="tl">
                    <a:srgbClr val="000000">
                      <a:alpha val="33000"/>
                    </a:srgbClr>
                  </a:outerShdw>
                </a:effectLst>
                <a:latin typeface="Times New Roman" pitchFamily="18" charset="0"/>
                <a:cs typeface="Times New Roman" pitchFamily="18" charset="0"/>
              </a:rPr>
              <a:t>Рахмет !!! </a:t>
            </a:r>
            <a:endParaRPr lang="ru-RU" sz="9600" b="1" dirty="0">
              <a:ln w="17780" cmpd="sng">
                <a:solidFill>
                  <a:schemeClr val="accent1">
                    <a:tint val="3000"/>
                  </a:schemeClr>
                </a:solidFill>
                <a:prstDash val="solid"/>
                <a:miter lim="800000"/>
              </a:ln>
              <a:solidFill>
                <a:schemeClr val="tx2">
                  <a:lumMod val="60000"/>
                  <a:lumOff val="40000"/>
                </a:schemeClr>
              </a:solidFill>
              <a:effectLst>
                <a:outerShdw blurRad="55000" dist="50800" dir="5400000" algn="tl">
                  <a:srgbClr val="000000">
                    <a:alpha val="33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0"/>
            <a:ext cx="5867400" cy="4953000"/>
          </a:xfrm>
        </p:spPr>
        <p:txBody>
          <a:bodyPr>
            <a:normAutofit lnSpcReduction="10000"/>
          </a:bodyPr>
          <a:lstStyle/>
          <a:p>
            <a:r>
              <a:rPr lang="ru-RU" b="1" dirty="0" smtClean="0">
                <a:ln>
                  <a:solidFill>
                    <a:schemeClr val="accent6">
                      <a:lumMod val="40000"/>
                      <a:lumOff val="60000"/>
                    </a:schemeClr>
                  </a:solidFill>
                </a:ln>
              </a:rPr>
              <a:t>Харизма жайында сөз болғанда, әр адам өзін басқа біреудің орнына қоя білу керек. Шынайы харизма, өзін ойлау емес, өзгелерлің қамын ойлайтын көшбасшыларға тән қасиет! Назарды өзіңізге емес, басқа адамдарға бұру. Бұл – харизма!</a:t>
            </a:r>
          </a:p>
          <a:p>
            <a:pPr algn="ctr"/>
            <a:r>
              <a:rPr lang="ru-RU" b="1" dirty="0" smtClean="0">
                <a:ln>
                  <a:solidFill>
                    <a:schemeClr val="accent6">
                      <a:lumMod val="40000"/>
                      <a:lumOff val="60000"/>
                    </a:schemeClr>
                  </a:solidFill>
                </a:ln>
              </a:rPr>
              <a:t>Өмірді сүю</a:t>
            </a:r>
          </a:p>
          <a:p>
            <a:pPr algn="ctr"/>
            <a:r>
              <a:rPr lang="ru-RU" b="1" dirty="0" smtClean="0">
                <a:ln>
                  <a:solidFill>
                    <a:schemeClr val="accent6">
                      <a:lumMod val="40000"/>
                      <a:lumOff val="60000"/>
                    </a:schemeClr>
                  </a:solidFill>
                </a:ln>
              </a:rPr>
              <a:t>Әр адамға жоғары баға қою.</a:t>
            </a:r>
          </a:p>
          <a:p>
            <a:pPr algn="ctr"/>
            <a:r>
              <a:rPr lang="ru-RU" b="1" dirty="0" smtClean="0">
                <a:ln>
                  <a:solidFill>
                    <a:schemeClr val="accent6">
                      <a:lumMod val="40000"/>
                      <a:lumOff val="60000"/>
                    </a:schemeClr>
                  </a:solidFill>
                </a:ln>
              </a:rPr>
              <a:t>Адамдарды үміттендіру.</a:t>
            </a:r>
          </a:p>
          <a:p>
            <a:pPr algn="ctr"/>
            <a:r>
              <a:rPr lang="ru-RU" b="1" dirty="0" smtClean="0">
                <a:ln>
                  <a:solidFill>
                    <a:schemeClr val="accent6">
                      <a:lumMod val="40000"/>
                      <a:lumOff val="60000"/>
                    </a:schemeClr>
                  </a:solidFill>
                </a:ln>
              </a:rPr>
              <a:t>Тәжірибеңізбен бөлісу.</a:t>
            </a:r>
          </a:p>
          <a:p>
            <a:endParaRPr lang="ru-RU" dirty="0">
              <a:ln>
                <a:solidFill>
                  <a:schemeClr val="accent6">
                    <a:lumMod val="40000"/>
                    <a:lumOff val="60000"/>
                  </a:schemeClr>
                </a:solidFill>
              </a:ln>
            </a:endParaRPr>
          </a:p>
        </p:txBody>
      </p:sp>
      <p:sp>
        <p:nvSpPr>
          <p:cNvPr id="2" name="Заголовок 1"/>
          <p:cNvSpPr>
            <a:spLocks noGrp="1"/>
          </p:cNvSpPr>
          <p:nvPr>
            <p:ph type="title"/>
          </p:nvPr>
        </p:nvSpPr>
        <p:spPr/>
        <p:txBody>
          <a:bodyPr>
            <a:normAutofit fontScale="90000"/>
          </a:bodyPr>
          <a:lstStyle/>
          <a:p>
            <a:pPr algn="ctr"/>
            <a:r>
              <a:rPr lang="ru-RU"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Харизма: бірінші қалыптасқан әсер, бәрін шеше алады!</a:t>
            </a:r>
            <a:endParaRPr lang="ru-RU" b="1"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4" name="Рисунок 3" descr="images.jpg"/>
          <p:cNvPicPr>
            <a:picLocks noChangeAspect="1"/>
          </p:cNvPicPr>
          <p:nvPr/>
        </p:nvPicPr>
        <p:blipFill>
          <a:blip r:embed="rId2" cstate="print"/>
          <a:stretch>
            <a:fillRect/>
          </a:stretch>
        </p:blipFill>
        <p:spPr>
          <a:xfrm>
            <a:off x="6248400" y="2362200"/>
            <a:ext cx="2895600" cy="381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447800"/>
            <a:ext cx="7391400" cy="4419600"/>
          </a:xfrm>
        </p:spPr>
        <p:txBody>
          <a:bodyPr/>
          <a:lstStyle/>
          <a:p>
            <a:pPr algn="ctr"/>
            <a:r>
              <a:rPr lang="ru-RU" b="1" dirty="0" smtClean="0">
                <a:ln>
                  <a:solidFill>
                    <a:schemeClr val="tx2"/>
                  </a:solidFill>
                </a:ln>
                <a:latin typeface="Times New Roman" pitchFamily="18" charset="0"/>
                <a:cs typeface="Times New Roman" pitchFamily="18" charset="0"/>
              </a:rPr>
              <a:t>Ойыңызды ықшамдаңыз.</a:t>
            </a:r>
          </a:p>
          <a:p>
            <a:pPr algn="ctr"/>
            <a:r>
              <a:rPr lang="ru-RU" b="1" dirty="0" smtClean="0">
                <a:ln>
                  <a:solidFill>
                    <a:schemeClr val="tx2"/>
                  </a:solidFill>
                </a:ln>
                <a:latin typeface="Times New Roman" pitchFamily="18" charset="0"/>
                <a:cs typeface="Times New Roman" pitchFamily="18" charset="0"/>
              </a:rPr>
              <a:t>Нақты адамды көре біліңіз.</a:t>
            </a:r>
          </a:p>
          <a:p>
            <a:pPr algn="ctr"/>
            <a:r>
              <a:rPr lang="ru-RU" b="1" dirty="0" smtClean="0">
                <a:ln>
                  <a:solidFill>
                    <a:schemeClr val="tx2"/>
                  </a:solidFill>
                </a:ln>
                <a:latin typeface="Times New Roman" pitchFamily="18" charset="0"/>
                <a:cs typeface="Times New Roman" pitchFamily="18" charset="0"/>
              </a:rPr>
              <a:t>Адамдарға шындықты көрсетіңіз.</a:t>
            </a:r>
          </a:p>
          <a:p>
            <a:pPr algn="ctr"/>
            <a:r>
              <a:rPr lang="ru-RU" b="1" dirty="0" smtClean="0">
                <a:ln>
                  <a:solidFill>
                    <a:schemeClr val="tx2"/>
                  </a:solidFill>
                </a:ln>
                <a:latin typeface="Times New Roman" pitchFamily="18" charset="0"/>
                <a:cs typeface="Times New Roman" pitchFamily="18" charset="0"/>
              </a:rPr>
              <a:t>Қарсы реакцияны күтіңіз.</a:t>
            </a:r>
            <a:r>
              <a:rPr lang="ru-RU" dirty="0" smtClean="0">
                <a:ln>
                  <a:solidFill>
                    <a:schemeClr val="tx2"/>
                  </a:solidFill>
                </a:ln>
              </a:rPr>
              <a:t> </a:t>
            </a:r>
            <a:endParaRPr lang="ru-RU" dirty="0">
              <a:ln>
                <a:solidFill>
                  <a:schemeClr val="tx2"/>
                </a:solidFill>
              </a:ln>
            </a:endParaRPr>
          </a:p>
        </p:txBody>
      </p:sp>
      <p:sp>
        <p:nvSpPr>
          <p:cNvPr id="2" name="Заголовок 1"/>
          <p:cNvSpPr>
            <a:spLocks noGrp="1"/>
          </p:cNvSpPr>
          <p:nvPr>
            <p:ph type="title"/>
          </p:nvPr>
        </p:nvSpPr>
        <p:spPr>
          <a:xfrm>
            <a:off x="381000" y="457200"/>
            <a:ext cx="8229600" cy="1219200"/>
          </a:xfrm>
        </p:spPr>
        <p:txBody>
          <a:bodyPr>
            <a:prstTxWarp prst="textArchUp">
              <a:avLst/>
            </a:prstTxWarp>
            <a:normAutofit/>
          </a:bodyPr>
          <a:lstStyle/>
          <a:p>
            <a:pPr algn="ctr"/>
            <a:r>
              <a:rPr lang="ru-RU" sz="3200" b="1" cap="all" spc="0" dirty="0" smtClean="0">
                <a:ln w="9000" cmpd="sng">
                  <a:solidFill>
                    <a:srgbClr val="7030A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Дұрыс қарым-қатынас жасай білу</a:t>
            </a:r>
            <a:endParaRPr lang="ru-RU" sz="3200" b="1" cap="all" spc="0" dirty="0">
              <a:ln w="9000" cmpd="sng">
                <a:solidFill>
                  <a:srgbClr val="7030A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Рисунок 3" descr="image_0058.jpg"/>
          <p:cNvPicPr>
            <a:picLocks noChangeAspect="1"/>
          </p:cNvPicPr>
          <p:nvPr/>
        </p:nvPicPr>
        <p:blipFill>
          <a:blip r:embed="rId2" cstate="print"/>
          <a:stretch>
            <a:fillRect/>
          </a:stretch>
        </p:blipFill>
        <p:spPr>
          <a:xfrm>
            <a:off x="1828800" y="3505200"/>
            <a:ext cx="5334000" cy="3124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371600"/>
            <a:ext cx="6248400" cy="4572000"/>
          </a:xfrm>
        </p:spPr>
        <p:txBody>
          <a:bodyPr/>
          <a:lstStyle/>
          <a:p>
            <a:pPr algn="ctr"/>
            <a:r>
              <a:rPr lang="ru-RU" b="1" dirty="0" smtClean="0">
                <a:ln>
                  <a:solidFill>
                    <a:schemeClr val="accent3"/>
                  </a:solidFill>
                </a:ln>
                <a:latin typeface="Times New Roman" pitchFamily="18" charset="0"/>
                <a:cs typeface="Times New Roman" pitchFamily="18" charset="0"/>
              </a:rPr>
              <a:t>Әр күн сайын біліктілігіңізді көрсету</a:t>
            </a:r>
          </a:p>
          <a:p>
            <a:pPr algn="ctr"/>
            <a:r>
              <a:rPr lang="ru-RU" b="1" dirty="0" smtClean="0">
                <a:ln>
                  <a:solidFill>
                    <a:schemeClr val="accent3"/>
                  </a:solidFill>
                </a:ln>
                <a:latin typeface="Times New Roman" pitchFamily="18" charset="0"/>
                <a:cs typeface="Times New Roman" pitchFamily="18" charset="0"/>
              </a:rPr>
              <a:t>Әрқашан мінсіздікке ұмтылыңыз.</a:t>
            </a:r>
          </a:p>
          <a:p>
            <a:pPr algn="ctr"/>
            <a:r>
              <a:rPr lang="ru-RU" b="1" dirty="0" smtClean="0">
                <a:ln>
                  <a:solidFill>
                    <a:schemeClr val="accent3"/>
                  </a:solidFill>
                </a:ln>
                <a:latin typeface="Times New Roman" pitchFamily="18" charset="0"/>
                <a:cs typeface="Times New Roman" pitchFamily="18" charset="0"/>
              </a:rPr>
              <a:t>Кез-келген шаруаны ойдағыдай асыратын болыңыз.</a:t>
            </a:r>
          </a:p>
          <a:p>
            <a:pPr algn="ctr"/>
            <a:r>
              <a:rPr lang="ru-RU" b="1" dirty="0" smtClean="0">
                <a:ln>
                  <a:solidFill>
                    <a:schemeClr val="accent3"/>
                  </a:solidFill>
                </a:ln>
                <a:latin typeface="Times New Roman" pitchFamily="18" charset="0"/>
                <a:cs typeface="Times New Roman" pitchFamily="18" charset="0"/>
              </a:rPr>
              <a:t>Сізден күтілетін нәрседен көбірек істеңіз.</a:t>
            </a:r>
          </a:p>
          <a:p>
            <a:pPr algn="ctr"/>
            <a:r>
              <a:rPr lang="ru-RU" b="1" dirty="0" smtClean="0">
                <a:ln>
                  <a:solidFill>
                    <a:schemeClr val="accent3"/>
                  </a:solidFill>
                </a:ln>
                <a:latin typeface="Times New Roman" pitchFamily="18" charset="0"/>
                <a:cs typeface="Times New Roman" pitchFamily="18" charset="0"/>
              </a:rPr>
              <a:t>Басқаларды жігерлендіріңіз.</a:t>
            </a:r>
            <a:r>
              <a:rPr lang="ru-RU" dirty="0" smtClean="0">
                <a:ln>
                  <a:solidFill>
                    <a:schemeClr val="accent3"/>
                  </a:solidFill>
                </a:ln>
                <a:latin typeface="Times New Roman" pitchFamily="18" charset="0"/>
                <a:cs typeface="Times New Roman" pitchFamily="18" charset="0"/>
              </a:rPr>
              <a:t> </a:t>
            </a:r>
          </a:p>
          <a:p>
            <a:endParaRPr lang="ru-RU" dirty="0">
              <a:ln>
                <a:solidFill>
                  <a:schemeClr val="accent3"/>
                </a:solidFill>
              </a:ln>
            </a:endParaRPr>
          </a:p>
        </p:txBody>
      </p:sp>
      <p:sp>
        <p:nvSpPr>
          <p:cNvPr id="2" name="Заголовок 1"/>
          <p:cNvSpPr>
            <a:spLocks noGrp="1"/>
          </p:cNvSpPr>
          <p:nvPr>
            <p:ph type="title"/>
          </p:nvPr>
        </p:nvSpPr>
        <p:spPr/>
        <p:txBody>
          <a:bodyPr>
            <a:normAutofit fontScale="90000"/>
          </a:bodyPr>
          <a:lstStyle/>
          <a:p>
            <a:pPr algn="ctr"/>
            <a:r>
              <a:rPr lang="ru-RU" b="1" spc="0"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Біліктілік: егер сіз өзіңізде оны ашсаңыз, адамдар сізге келеді.</a:t>
            </a:r>
            <a:endParaRPr lang="ru-RU" b="1" spc="0" dirty="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pk.png"/>
          <p:cNvPicPr>
            <a:picLocks noChangeAspect="1"/>
          </p:cNvPicPr>
          <p:nvPr/>
        </p:nvPicPr>
        <p:blipFill>
          <a:blip r:embed="rId2" cstate="print"/>
          <a:stretch>
            <a:fillRect/>
          </a:stretch>
        </p:blipFill>
        <p:spPr>
          <a:xfrm>
            <a:off x="5715000" y="3810000"/>
            <a:ext cx="3429000" cy="2743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1000" y="1676400"/>
            <a:ext cx="6096000" cy="4572000"/>
          </a:xfrm>
        </p:spPr>
        <p:txBody>
          <a:bodyPr>
            <a:normAutofit lnSpcReduction="10000"/>
          </a:bodyPr>
          <a:lstStyle/>
          <a:p>
            <a:pPr algn="ctr"/>
            <a:r>
              <a:rPr lang="ru-RU" dirty="0" smtClean="0">
                <a:ln>
                  <a:solidFill>
                    <a:srgbClr val="00B050"/>
                  </a:solidFill>
                </a:ln>
                <a:solidFill>
                  <a:schemeClr val="accent6">
                    <a:lumMod val="50000"/>
                  </a:schemeClr>
                </a:solidFill>
                <a:latin typeface="Times New Roman" pitchFamily="18" charset="0"/>
                <a:cs typeface="Times New Roman" pitchFamily="18" charset="0"/>
              </a:rPr>
              <a:t>Кез-келген адам ерлік көрсеткен сайын, басқаларды да мықты қыла бастайды. Ал көшбасшының ерлік көрсетуі қоршағандарға дем беріп, рухын көтереді.</a:t>
            </a:r>
          </a:p>
          <a:p>
            <a:pPr algn="ctr"/>
            <a:r>
              <a:rPr lang="ru-RU" dirty="0" smtClean="0">
                <a:ln>
                  <a:solidFill>
                    <a:srgbClr val="00B050"/>
                  </a:solidFill>
                </a:ln>
                <a:solidFill>
                  <a:schemeClr val="accent6">
                    <a:lumMod val="50000"/>
                  </a:schemeClr>
                </a:solidFill>
                <a:latin typeface="Times New Roman" pitchFamily="18" charset="0"/>
                <a:cs typeface="Times New Roman" pitchFamily="18" charset="0"/>
              </a:rPr>
              <a:t>Ерлік өмірді жақсы бастауға ғана емес, жарқын болашағыңызға да зор мүмкіндік береді. Қорқыныш дегенді жеңе біліңіздер.</a:t>
            </a:r>
          </a:p>
          <a:p>
            <a:pPr algn="ctr"/>
            <a:r>
              <a:rPr lang="ru-RU" dirty="0" smtClean="0">
                <a:ln>
                  <a:solidFill>
                    <a:srgbClr val="00B050"/>
                  </a:solidFill>
                </a:ln>
                <a:solidFill>
                  <a:schemeClr val="accent6">
                    <a:lumMod val="50000"/>
                  </a:schemeClr>
                </a:solidFill>
                <a:latin typeface="Times New Roman" pitchFamily="18" charset="0"/>
                <a:cs typeface="Times New Roman" pitchFamily="18" charset="0"/>
              </a:rPr>
              <a:t>Шынайы ерлік – тосынан жақсы нәтижелер әкеледі!</a:t>
            </a:r>
            <a:br>
              <a:rPr lang="ru-RU" dirty="0" smtClean="0">
                <a:ln>
                  <a:solidFill>
                    <a:srgbClr val="00B050"/>
                  </a:solidFill>
                </a:ln>
                <a:solidFill>
                  <a:schemeClr val="accent6">
                    <a:lumMod val="50000"/>
                  </a:schemeClr>
                </a:solidFill>
                <a:latin typeface="Times New Roman" pitchFamily="18" charset="0"/>
                <a:cs typeface="Times New Roman" pitchFamily="18" charset="0"/>
              </a:rPr>
            </a:br>
            <a:endParaRPr lang="ru-RU" dirty="0">
              <a:ln>
                <a:solidFill>
                  <a:srgbClr val="00B050"/>
                </a:solidFill>
              </a:ln>
              <a:solidFill>
                <a:schemeClr val="accent6">
                  <a:lumMod val="50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scene3d>
              <a:camera prst="perspectiveHeroicExtremeLeftFacing"/>
              <a:lightRig rig="threePt" dir="t"/>
            </a:scene3d>
          </a:bodyPr>
          <a:lstStyle/>
          <a:p>
            <a:pPr algn="ctr"/>
            <a:r>
              <a:rPr lang="ru-RU" b="1" spc="0" dirty="0" smtClean="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Ерлік: ерлігі бар адам, көп адамға тең.</a:t>
            </a:r>
            <a:endParaRPr lang="ru-RU" b="1" spc="0"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 name="Рисунок 3" descr="images (2).jpg"/>
          <p:cNvPicPr>
            <a:picLocks noChangeAspect="1"/>
          </p:cNvPicPr>
          <p:nvPr/>
        </p:nvPicPr>
        <p:blipFill>
          <a:blip r:embed="rId2" cstate="print"/>
          <a:stretch>
            <a:fillRect/>
          </a:stretch>
        </p:blipFill>
        <p:spPr>
          <a:xfrm>
            <a:off x="6477000" y="1676400"/>
            <a:ext cx="2438400" cy="2314575"/>
          </a:xfrm>
          <a:prstGeom prst="rect">
            <a:avLst/>
          </a:prstGeom>
        </p:spPr>
      </p:pic>
      <p:pic>
        <p:nvPicPr>
          <p:cNvPr id="5" name="Рисунок 4" descr="images (1).jpg"/>
          <p:cNvPicPr>
            <a:picLocks noChangeAspect="1"/>
          </p:cNvPicPr>
          <p:nvPr/>
        </p:nvPicPr>
        <p:blipFill>
          <a:blip r:embed="rId3" cstate="print"/>
          <a:stretch>
            <a:fillRect/>
          </a:stretch>
        </p:blipFill>
        <p:spPr>
          <a:xfrm>
            <a:off x="6400800" y="4267200"/>
            <a:ext cx="2514600"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28600" y="2133600"/>
            <a:ext cx="5410200" cy="5029200"/>
          </a:xfrm>
        </p:spPr>
        <p:txBody>
          <a:bodyPr/>
          <a:lstStyle/>
          <a:p>
            <a:pPr algn="ctr" fontAlgn="base">
              <a:buFont typeface="Wingdings" pitchFamily="2" charset="2"/>
              <a:buChar char="v"/>
            </a:pP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Мәселенің түп-тамырын таба білу     </a:t>
            </a:r>
          </a:p>
          <a:p>
            <a:pPr algn="ctr" fontAlgn="base">
              <a:buFont typeface="Wingdings" pitchFamily="2" charset="2"/>
              <a:buChar char="v"/>
            </a:pP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Мәселені шеше алуды жетілдіру</a:t>
            </a:r>
          </a:p>
          <a:p>
            <a:pPr algn="ctr" fontAlgn="base">
              <a:buFont typeface="Wingdings" pitchFamily="2" charset="2"/>
              <a:buChar char="v"/>
            </a:pP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Ең тиімдісін таңдау үшін бар нұсқаларды бағалау.</a:t>
            </a:r>
          </a:p>
          <a:p>
            <a:pPr algn="ctr" fontAlgn="base">
              <a:buFont typeface="Wingdings" pitchFamily="2" charset="2"/>
              <a:buChar char="v"/>
            </a:pP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Мүмкіншіліктеріңізді көбейту.</a:t>
            </a:r>
          </a:p>
          <a:p>
            <a:pPr algn="ctr" fontAlgn="base">
              <a:buNone/>
            </a:pP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p>
          <a:p>
            <a:endPar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Заголовок 2"/>
          <p:cNvSpPr>
            <a:spLocks noGrp="1"/>
          </p:cNvSpPr>
          <p:nvPr>
            <p:ph type="title"/>
          </p:nvPr>
        </p:nvSpPr>
        <p:spPr/>
        <p:txBody>
          <a:bodyPr>
            <a:normAutofit/>
          </a:bodyPr>
          <a:lstStyle/>
          <a:p>
            <a:pPr algn="ctr"/>
            <a:r>
              <a:rPr lang="ru-RU" sz="3200" b="1" spc="50" dirty="0" smtClean="0">
                <a:ln w="12700" cmpd="sng">
                  <a:solidFill>
                    <a:schemeClr val="accent5">
                      <a:lumMod val="40000"/>
                      <a:lumOff val="6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Қырағылық шешілмегенжұмбақтарды шеше білу.</a:t>
            </a:r>
            <a:endParaRPr lang="ru-RU" sz="3200" b="1" spc="50" dirty="0">
              <a:ln w="12700" cmpd="sng">
                <a:solidFill>
                  <a:schemeClr val="accent5">
                    <a:lumMod val="40000"/>
                    <a:lumOff val="6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4" name="Рисунок 3" descr="images (3).jpg"/>
          <p:cNvPicPr>
            <a:picLocks noChangeAspect="1"/>
          </p:cNvPicPr>
          <p:nvPr/>
        </p:nvPicPr>
        <p:blipFill>
          <a:blip r:embed="rId2" cstate="print"/>
          <a:stretch>
            <a:fillRect/>
          </a:stretch>
        </p:blipFill>
        <p:spPr>
          <a:xfrm>
            <a:off x="5714999" y="2286000"/>
            <a:ext cx="3091375" cy="3200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5410200" cy="4572000"/>
          </a:xfrm>
        </p:spPr>
        <p:txBody>
          <a:bodyPr/>
          <a:lstStyle/>
          <a:p>
            <a:pPr algn="ctr"/>
            <a:r>
              <a:rPr lang="ru-RU" b="1" dirty="0" smtClean="0">
                <a:ln>
                  <a:solidFill>
                    <a:srgbClr val="7030A0"/>
                  </a:solidFill>
                </a:ln>
                <a:solidFill>
                  <a:srgbClr val="00B050"/>
                </a:solidFill>
                <a:latin typeface="Times New Roman" pitchFamily="18" charset="0"/>
                <a:cs typeface="Times New Roman" pitchFamily="18" charset="0"/>
              </a:rPr>
              <a:t>70% қорыңызды мықты жағыңызға шоғырландырыңыз</a:t>
            </a:r>
          </a:p>
          <a:p>
            <a:pPr algn="ctr"/>
            <a:r>
              <a:rPr lang="ru-RU" b="1" dirty="0" smtClean="0">
                <a:ln>
                  <a:solidFill>
                    <a:srgbClr val="7030A0"/>
                  </a:solidFill>
                </a:ln>
                <a:solidFill>
                  <a:srgbClr val="00B050"/>
                </a:solidFill>
                <a:latin typeface="Times New Roman" pitchFamily="18" charset="0"/>
                <a:cs typeface="Times New Roman" pitchFamily="18" charset="0"/>
              </a:rPr>
              <a:t>25% қорларыңызды жаңа заттарға шоғырландырыңыз.</a:t>
            </a:r>
          </a:p>
          <a:p>
            <a:pPr algn="ctr"/>
            <a:r>
              <a:rPr lang="ru-RU" b="1" dirty="0" smtClean="0">
                <a:ln>
                  <a:solidFill>
                    <a:srgbClr val="7030A0"/>
                  </a:solidFill>
                </a:ln>
                <a:solidFill>
                  <a:srgbClr val="00B050"/>
                </a:solidFill>
                <a:latin typeface="Times New Roman" pitchFamily="18" charset="0"/>
                <a:cs typeface="Times New Roman" pitchFamily="18" charset="0"/>
              </a:rPr>
              <a:t>5%  қорларыңызды әлсіз жақтарыңызға шоғырландырыңыз.</a:t>
            </a:r>
            <a:endParaRPr lang="ru-RU" dirty="0">
              <a:ln>
                <a:solidFill>
                  <a:srgbClr val="7030A0"/>
                </a:solidFill>
              </a:ln>
              <a:solidFill>
                <a:srgbClr val="00B05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ru-RU" sz="3600" b="1" spc="0" dirty="0" smtClean="0">
                <a:ln w="24500" cmpd="dbl">
                  <a:solidFill>
                    <a:schemeClr val="accent5">
                      <a:lumMod val="60000"/>
                      <a:lumOff val="40000"/>
                    </a:schemeClr>
                  </a:solidFill>
                  <a:prstDash val="solid"/>
                  <a:miter lim="800000"/>
                </a:ln>
                <a:solidFill>
                  <a:srgbClr val="7030A0"/>
                </a:solidFill>
                <a:effectLst>
                  <a:outerShdw blurRad="38100" dist="38100" dir="7020000" algn="tl">
                    <a:srgbClr val="000000">
                      <a:alpha val="35000"/>
                    </a:srgbClr>
                  </a:outerShdw>
                </a:effectLst>
                <a:latin typeface="Times New Roman" pitchFamily="18" charset="0"/>
                <a:cs typeface="Times New Roman" pitchFamily="18" charset="0"/>
              </a:rPr>
              <a:t>Жинақтылық: ол айқын болған сайын, сіз айқын қимылдайсыз</a:t>
            </a:r>
            <a:endParaRPr lang="ru-RU" sz="3600" b="1" spc="0" dirty="0">
              <a:ln w="24500" cmpd="dbl">
                <a:solidFill>
                  <a:schemeClr val="accent5">
                    <a:lumMod val="60000"/>
                    <a:lumOff val="40000"/>
                  </a:schemeClr>
                </a:solidFill>
                <a:prstDash val="solid"/>
                <a:miter lim="800000"/>
              </a:ln>
              <a:solidFill>
                <a:srgbClr val="7030A0"/>
              </a:soli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4" name="Рисунок 3" descr="images (4).jpg"/>
          <p:cNvPicPr>
            <a:picLocks noChangeAspect="1"/>
          </p:cNvPicPr>
          <p:nvPr/>
        </p:nvPicPr>
        <p:blipFill>
          <a:blip r:embed="rId2" cstate="print"/>
          <a:stretch>
            <a:fillRect/>
          </a:stretch>
        </p:blipFill>
        <p:spPr>
          <a:xfrm>
            <a:off x="5867400" y="1676400"/>
            <a:ext cx="2971800" cy="4267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3400" y="1524000"/>
            <a:ext cx="5181600" cy="5334000"/>
          </a:xfrm>
        </p:spPr>
        <p:txBody>
          <a:bodyPr/>
          <a:lstStyle/>
          <a:p>
            <a:pPr algn="ctr"/>
            <a:r>
              <a:rPr lang="ru-RU" b="1" dirty="0" smtClean="0">
                <a:ln>
                  <a:solidFill>
                    <a:srgbClr val="7030A0"/>
                  </a:solidFill>
                </a:ln>
                <a:latin typeface="Times New Roman" pitchFamily="18" charset="0"/>
                <a:cs typeface="Times New Roman" pitchFamily="18" charset="0"/>
              </a:rPr>
              <a:t>Барыңыз үшін риза болу</a:t>
            </a:r>
          </a:p>
          <a:p>
            <a:pPr algn="ctr"/>
            <a:r>
              <a:rPr lang="ru-RU" b="1" dirty="0" smtClean="0">
                <a:ln>
                  <a:solidFill>
                    <a:srgbClr val="7030A0"/>
                  </a:solidFill>
                </a:ln>
                <a:latin typeface="Times New Roman" pitchFamily="18" charset="0"/>
                <a:cs typeface="Times New Roman" pitchFamily="18" charset="0"/>
              </a:rPr>
              <a:t>Бірінші орынға өзіңіздің адамдарыңызды қою</a:t>
            </a:r>
          </a:p>
          <a:p>
            <a:pPr algn="ctr"/>
            <a:r>
              <a:rPr lang="ru-RU" b="1" dirty="0" smtClean="0">
                <a:ln>
                  <a:solidFill>
                    <a:srgbClr val="7030A0"/>
                  </a:solidFill>
                </a:ln>
                <a:latin typeface="Times New Roman" pitchFamily="18" charset="0"/>
                <a:cs typeface="Times New Roman" pitchFamily="18" charset="0"/>
              </a:rPr>
              <a:t>Ие болуға деген ынта сізді басқарып алмасын.</a:t>
            </a:r>
            <a:r>
              <a:rPr lang="ru-RU" dirty="0" smtClean="0">
                <a:ln>
                  <a:solidFill>
                    <a:srgbClr val="7030A0"/>
                  </a:solidFill>
                </a:ln>
                <a:latin typeface="Times New Roman" pitchFamily="18" charset="0"/>
                <a:cs typeface="Times New Roman" pitchFamily="18" charset="0"/>
              </a:rPr>
              <a:t> </a:t>
            </a:r>
          </a:p>
          <a:p>
            <a:pPr algn="ctr"/>
            <a:r>
              <a:rPr lang="ru-RU" b="1" dirty="0" smtClean="0">
                <a:ln>
                  <a:solidFill>
                    <a:srgbClr val="7030A0"/>
                  </a:solidFill>
                </a:ln>
                <a:latin typeface="Times New Roman" pitchFamily="18" charset="0"/>
                <a:cs typeface="Times New Roman" pitchFamily="18" charset="0"/>
              </a:rPr>
              <a:t>Ақшаны қор ретінде түсіндіру.</a:t>
            </a:r>
            <a:r>
              <a:rPr lang="ru-RU" dirty="0" smtClean="0">
                <a:ln>
                  <a:solidFill>
                    <a:srgbClr val="7030A0"/>
                  </a:solidFill>
                </a:ln>
                <a:latin typeface="Times New Roman" pitchFamily="18" charset="0"/>
                <a:cs typeface="Times New Roman" pitchFamily="18" charset="0"/>
              </a:rPr>
              <a:t> </a:t>
            </a:r>
          </a:p>
          <a:p>
            <a:pPr algn="ctr"/>
            <a:r>
              <a:rPr lang="ru-RU" b="1" dirty="0" smtClean="0">
                <a:ln>
                  <a:solidFill>
                    <a:srgbClr val="7030A0"/>
                  </a:solidFill>
                </a:ln>
                <a:latin typeface="Times New Roman" pitchFamily="18" charset="0"/>
                <a:cs typeface="Times New Roman" pitchFamily="18" charset="0"/>
              </a:rPr>
              <a:t>Беру әдетін қалыптастыру.</a:t>
            </a:r>
            <a:endParaRPr lang="ru-RU" dirty="0">
              <a:ln>
                <a:solidFill>
                  <a:srgbClr val="7030A0"/>
                </a:solidFill>
              </a:ln>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700" b="1" spc="50" dirty="0" smtClean="0">
                <a:ln w="11430">
                  <a:solidFill>
                    <a:srgbClr val="0070C0"/>
                  </a:solidFill>
                </a:ln>
                <a:solidFill>
                  <a:schemeClr val="accent5">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Жомарттық: егер шамыңыздың жарығы қоршаған ортаға да түссе, онда одан ешкім кетпейді</a:t>
            </a:r>
            <a:endParaRPr lang="ru-RU" sz="2700" b="1" spc="50" dirty="0">
              <a:ln w="11430">
                <a:solidFill>
                  <a:srgbClr val="0070C0"/>
                </a:solidFill>
              </a:ln>
              <a:solidFill>
                <a:schemeClr val="accent5">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5" name="Рисунок 4" descr="images (5).jpg"/>
          <p:cNvPicPr>
            <a:picLocks noChangeAspect="1"/>
          </p:cNvPicPr>
          <p:nvPr/>
        </p:nvPicPr>
        <p:blipFill>
          <a:blip r:embed="rId3" cstate="print"/>
          <a:stretch>
            <a:fillRect/>
          </a:stretch>
        </p:blipFill>
        <p:spPr>
          <a:xfrm>
            <a:off x="5715000" y="1600200"/>
            <a:ext cx="3124200" cy="4495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3">
      <a:dk1>
        <a:sysClr val="windowText" lastClr="000000"/>
      </a:dk1>
      <a:lt1>
        <a:sysClr val="window" lastClr="FFFFFF"/>
      </a:lt1>
      <a:dk2>
        <a:srgbClr val="92D050"/>
      </a:dk2>
      <a:lt2>
        <a:srgbClr val="FFFF00"/>
      </a:lt2>
      <a:accent1>
        <a:srgbClr val="92D050"/>
      </a:accent1>
      <a:accent2>
        <a:srgbClr val="F3A447"/>
      </a:accent2>
      <a:accent3>
        <a:srgbClr val="E7BC29"/>
      </a:accent3>
      <a:accent4>
        <a:srgbClr val="92D050"/>
      </a:accent4>
      <a:accent5>
        <a:srgbClr val="00B050"/>
      </a:accent5>
      <a:accent6>
        <a:srgbClr val="0070C0"/>
      </a:accent6>
      <a:hlink>
        <a:srgbClr val="92D050"/>
      </a:hlink>
      <a:folHlink>
        <a:srgbClr val="FFFF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289</TotalTime>
  <Words>510</Words>
  <Application>Microsoft Office PowerPoint</Application>
  <PresentationFormat>Экран (4:3)</PresentationFormat>
  <Paragraphs>109</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Джон Максвеллдің «Көшбасшының 21 қасиеті» </vt:lpstr>
      <vt:lpstr>Бірінші қасиет. Мінез-құлық: жартастай берік бол!</vt:lpstr>
      <vt:lpstr>Харизма: бірінші қалыптасқан әсер, бәрін шеше алады!</vt:lpstr>
      <vt:lpstr>Дұрыс қарым-қатынас жасай білу</vt:lpstr>
      <vt:lpstr>Біліктілік: егер сіз өзіңізде оны ашсаңыз, адамдар сізге келеді.</vt:lpstr>
      <vt:lpstr>Ерлік: ерлігі бар адам, көп адамға тең.</vt:lpstr>
      <vt:lpstr>Қырағылық шешілмегенжұмбақтарды шеше білу.</vt:lpstr>
      <vt:lpstr>Жинақтылық: ол айқын болған сайын, сіз айқын қимылдайсыз</vt:lpstr>
      <vt:lpstr> Жомарттық: егер шамыңыздың жарығы қоршаған ортаға да түссе, онда одан ешкім кетпейді</vt:lpstr>
      <vt:lpstr>Жігерлілік: Онсыз бір қадам баса алмас едіңіз</vt:lpstr>
      <vt:lpstr>Тыңдай білу: Адамдардың жүрегіне жол табу үшін, құлақтарыңызды қолданыңыздар</vt:lpstr>
      <vt:lpstr>Құштарлық: осы өмірді қабылдап және оны сүйіңіздер</vt:lpstr>
      <vt:lpstr>       Позитивті ұстаным: егер істей аламын деп сенсеңіз, істей аласыз</vt:lpstr>
      <vt:lpstr>Мәселені шешу: сіздің проблемаңыз, проблема болып қала бермеуі  керек.</vt:lpstr>
      <vt:lpstr>Өзара қатынас: егер сіз адамдармен тату болсаңыз, олар да сізбен тату болады</vt:lpstr>
      <vt:lpstr> Жауапкершілік: егер сіз допты қақпаға өзіңіз бағыттамасаңыз, онда команданы басқара алмайсыз. </vt:lpstr>
      <vt:lpstr>Сенімділік: құзыреттілік сенімсіздіктің орнын толтыра алмайды</vt:lpstr>
      <vt:lpstr>Өзін-өзі ұстай білу: сіздің бастамаңыздағы бірінші адам – ол өзіңіз</vt:lpstr>
      <vt:lpstr>Басқаларға қызмет істеуге дайын болыңыз: Алға жылжу үшін, алдымен басқаларды өткізіңіз</vt:lpstr>
      <vt:lpstr>Үйренуге қабілеттілік: Көшбасшы болып қалу үшін, оқушы болып қала беру керек</vt:lpstr>
      <vt:lpstr>Болашақты көре білу: нені көре алсаңыз, соған ғана жетесіз</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Джон Максвеллдің «Көшбасшының 21 қасиеті» </dc:title>
  <dc:creator>Юзер</dc:creator>
  <cp:lastModifiedBy>Юзер</cp:lastModifiedBy>
  <cp:revision>18</cp:revision>
  <dcterms:created xsi:type="dcterms:W3CDTF">2016-03-28T11:36:29Z</dcterms:created>
  <dcterms:modified xsi:type="dcterms:W3CDTF">2016-04-01T12:32:23Z</dcterms:modified>
</cp:coreProperties>
</file>