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B4C71EC6-210F-42DE-9C53-41977AD35B3D}" type="datetimeFigureOut">
              <a:rPr lang="ru-RU" smtClean="0"/>
              <a:t>14.02.2017</a:t>
            </a:fld>
            <a:endParaRPr lang="ru-RU" dirty="0"/>
          </a:p>
        </p:txBody>
      </p:sp>
      <p:sp>
        <p:nvSpPr>
          <p:cNvPr id="19" name="Footer Placeholder 18"/>
          <p:cNvSpPr>
            <a:spLocks noGrp="1"/>
          </p:cNvSpPr>
          <p:nvPr>
            <p:ph type="ftr" sz="quarter" idx="11"/>
          </p:nvPr>
        </p:nvSpPr>
        <p:spPr/>
        <p:txBody>
          <a:bodyPr/>
          <a:lstStyle/>
          <a:p>
            <a:endParaRPr lang="ru-RU" dirty="0"/>
          </a:p>
        </p:txBody>
      </p:sp>
      <p:sp>
        <p:nvSpPr>
          <p:cNvPr id="27" name="Slide Number Placeholder 26"/>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14.02.2017</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14.02.2017</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14.02.2017</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14.02.2017</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14.02.2017</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B4C71EC6-210F-42DE-9C53-41977AD35B3D}" type="datetimeFigureOut">
              <a:rPr lang="ru-RU" smtClean="0"/>
              <a:t>14.02.2017</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B4C71EC6-210F-42DE-9C53-41977AD35B3D}" type="datetimeFigureOut">
              <a:rPr lang="ru-RU" smtClean="0"/>
              <a:t>14.02.2017</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14.02.2017</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14.02.2017</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14.02.2017</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a:xfrm>
            <a:off x="8077200" y="6356350"/>
            <a:ext cx="609600" cy="365125"/>
          </a:xfrm>
        </p:spPr>
        <p:txBody>
          <a:bodyPr/>
          <a:lstStyle/>
          <a:p>
            <a:fld id="{B19B0651-EE4F-4900-A07F-96A6BFA9D0F0}" type="slidenum">
              <a:rPr lang="ru-RU" smtClean="0"/>
              <a:t>‹#›</a:t>
            </a:fld>
            <a:endParaRPr lang="ru-RU"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dirty="0"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71EC6-210F-42DE-9C53-41977AD35B3D}" type="datetimeFigureOut">
              <a:rPr lang="ru-RU" smtClean="0"/>
              <a:t>14.02.2017</a:t>
            </a:fld>
            <a:endParaRPr lang="ru-RU"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B0651-EE4F-4900-A07F-96A6BFA9D0F0}" type="slidenum">
              <a:rPr lang="ru-RU" smtClean="0"/>
              <a:t>‹#›</a:t>
            </a:fld>
            <a:endParaRPr lang="ru-RU"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052736"/>
            <a:ext cx="8208912" cy="2952328"/>
          </a:xfrm>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kk-KZ" sz="5400" b="1" cap="all" dirty="0" smtClean="0">
                <a:ln/>
                <a:solidFill>
                  <a:schemeClr val="accent1"/>
                </a:solidFill>
                <a:effectLst>
                  <a:outerShdw blurRad="19685" dist="12700" dir="5400000" algn="tl" rotWithShape="0">
                    <a:schemeClr val="accent1">
                      <a:satMod val="130000"/>
                      <a:alpha val="60000"/>
                    </a:schemeClr>
                  </a:outerShdw>
                </a:effectLst>
                <a:latin typeface="Times New Roman" panose="02020603050405020304" pitchFamily="18" charset="0"/>
                <a:cs typeface="Times New Roman" panose="02020603050405020304" pitchFamily="18" charset="0"/>
              </a:rPr>
              <a:t>Клеткалық дифференциация</a:t>
            </a:r>
            <a:endParaRPr lang="ru-RU" sz="5400" b="1" cap="all" dirty="0">
              <a:ln/>
              <a:solidFill>
                <a:schemeClr val="accent1"/>
              </a:solidFill>
              <a:effectLst>
                <a:outerShdw blurRad="19685" dist="12700" dir="5400000" algn="tl" rotWithShape="0">
                  <a:schemeClr val="accent1">
                    <a:satMod val="130000"/>
                    <a:alpha val="6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0364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124744"/>
            <a:ext cx="8229600" cy="4389120"/>
          </a:xfrm>
        </p:spPr>
        <p:txBody>
          <a:bodyPr>
            <a:normAutofit/>
          </a:bodyPr>
          <a:lstStyle/>
          <a:p>
            <a:pPr marL="0" indent="0">
              <a:buNone/>
            </a:pPr>
            <a:r>
              <a:rPr lang="ru-RU" sz="2400" b="1" dirty="0">
                <a:latin typeface="Times New Roman" panose="02020603050405020304" pitchFamily="18" charset="0"/>
                <a:cs typeface="Times New Roman" panose="02020603050405020304" pitchFamily="18" charset="0"/>
              </a:rPr>
              <a:t>Дифференциация</a:t>
            </a:r>
            <a:r>
              <a:rPr lang="ru-RU" sz="2400" dirty="0">
                <a:latin typeface="Times New Roman" panose="02020603050405020304" pitchFamily="18" charset="0"/>
                <a:cs typeface="Times New Roman" panose="02020603050405020304" pitchFamily="18" charset="0"/>
              </a:rPr>
              <a:t> (фр. </a:t>
            </a:r>
            <a:r>
              <a:rPr lang="en-US" sz="2400" i="1" dirty="0">
                <a:latin typeface="Times New Roman" panose="02020603050405020304" pitchFamily="18" charset="0"/>
                <a:cs typeface="Times New Roman" panose="02020603050405020304" pitchFamily="18" charset="0"/>
              </a:rPr>
              <a:t>differentiation</a:t>
            </a:r>
            <a:r>
              <a:rPr lang="en-US" sz="240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лат. </a:t>
            </a:r>
            <a:r>
              <a:rPr lang="en-US" sz="2400" i="1" dirty="0">
                <a:latin typeface="Times New Roman" panose="02020603050405020304" pitchFamily="18" charset="0"/>
                <a:cs typeface="Times New Roman" panose="02020603050405020304" pitchFamily="18" charset="0"/>
              </a:rPr>
              <a:t>Differentia</a:t>
            </a:r>
            <a:r>
              <a:rPr lang="en-US" sz="2400" dirty="0">
                <a:latin typeface="Times New Roman" panose="02020603050405020304" pitchFamily="18" charset="0"/>
                <a:cs typeface="Times New Roman" panose="02020603050405020304" pitchFamily="18" charset="0"/>
              </a:rPr>
              <a:t> - </a:t>
            </a:r>
            <a:r>
              <a:rPr lang="ru-RU" sz="2400" dirty="0">
                <a:latin typeface="Times New Roman" panose="02020603050405020304" pitchFamily="18" charset="0"/>
                <a:cs typeface="Times New Roman" panose="02020603050405020304" pitchFamily="18" charset="0"/>
              </a:rPr>
              <a:t>айырымы, айырмашылық) </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биологияда: - </a:t>
            </a:r>
            <a:r>
              <a:rPr lang="ru-RU" sz="2400" dirty="0" smtClean="0">
                <a:latin typeface="Times New Roman" panose="02020603050405020304" pitchFamily="18" charset="0"/>
                <a:cs typeface="Times New Roman" panose="02020603050405020304" pitchFamily="18" charset="0"/>
              </a:rPr>
              <a:t>бастапқы</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бірдей </a:t>
            </a:r>
            <a:r>
              <a:rPr lang="ru-RU" sz="2400" dirty="0">
                <a:latin typeface="Times New Roman" panose="02020603050405020304" pitchFamily="18" charset="0"/>
                <a:cs typeface="Times New Roman" panose="02020603050405020304" pitchFamily="18" charset="0"/>
              </a:rPr>
              <a:t>элементтен тұратын жүйені түрлі сапалы бөлімдерге бөлу. </a:t>
            </a:r>
            <a:r>
              <a:rPr lang="ru-RU" sz="2400" dirty="0" smtClean="0">
                <a:latin typeface="Times New Roman" panose="02020603050405020304" pitchFamily="18" charset="0"/>
                <a:cs typeface="Times New Roman" panose="02020603050405020304" pitchFamily="18" charset="0"/>
              </a:rPr>
              <a:t>Дифференциация </a:t>
            </a:r>
            <a:r>
              <a:rPr lang="ru-RU" sz="2400" dirty="0">
                <a:latin typeface="Times New Roman" panose="02020603050405020304" pitchFamily="18" charset="0"/>
                <a:cs typeface="Times New Roman" panose="02020603050405020304" pitchFamily="18" charset="0"/>
              </a:rPr>
              <a:t>жүйенің кеңеюі мен интенсификациясымен байланысты, және оның бөліктері арасында </a:t>
            </a:r>
            <a:r>
              <a:rPr lang="ru-RU" sz="2400" dirty="0" smtClean="0">
                <a:latin typeface="Times New Roman" panose="02020603050405020304" pitchFamily="18" charset="0"/>
                <a:cs typeface="Times New Roman" panose="02020603050405020304" pitchFamily="18" charset="0"/>
              </a:rPr>
              <a:t>бөлу.</a:t>
            </a:r>
            <a:endParaRPr lang="ru-RU" sz="24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3429000"/>
            <a:ext cx="6660232" cy="2959381"/>
          </a:xfrm>
          <a:prstGeom prst="rect">
            <a:avLst/>
          </a:prstGeom>
        </p:spPr>
      </p:pic>
    </p:spTree>
    <p:extLst>
      <p:ext uri="{BB962C8B-B14F-4D97-AF65-F5344CB8AC3E}">
        <p14:creationId xmlns:p14="http://schemas.microsoft.com/office/powerpoint/2010/main" val="2959198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82635" y="404664"/>
            <a:ext cx="8305800" cy="1082384"/>
          </a:xfrm>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sz="2800" b="1" cap="all" dirty="0" smtClean="0">
                <a:ln/>
                <a:solidFill>
                  <a:schemeClr val="accent1"/>
                </a:solidFill>
                <a:effectLst>
                  <a:outerShdw blurRad="19685" dist="12700" dir="5400000" algn="tl" rotWithShape="0">
                    <a:schemeClr val="accent1">
                      <a:satMod val="130000"/>
                      <a:alpha val="60000"/>
                    </a:schemeClr>
                  </a:outerShdw>
                </a:effectLst>
              </a:rPr>
              <a:t>Дифференциация </a:t>
            </a:r>
            <a:r>
              <a:rPr lang="ru-RU" sz="2800" b="1" cap="all" dirty="0">
                <a:ln/>
                <a:solidFill>
                  <a:schemeClr val="accent1"/>
                </a:solidFill>
                <a:effectLst>
                  <a:outerShdw blurRad="19685" dist="12700" dir="5400000" algn="tl" rotWithShape="0">
                    <a:schemeClr val="accent1">
                      <a:satMod val="130000"/>
                      <a:alpha val="60000"/>
                    </a:schemeClr>
                  </a:outerShdw>
                </a:effectLst>
              </a:rPr>
              <a:t>бірнеше тұрғыдан </a:t>
            </a:r>
            <a:r>
              <a:rPr lang="ru-RU" sz="2800" b="1" cap="all" dirty="0" smtClean="0">
                <a:ln/>
                <a:solidFill>
                  <a:schemeClr val="accent1"/>
                </a:solidFill>
                <a:effectLst>
                  <a:outerShdw blurRad="19685" dist="12700" dir="5400000" algn="tl" rotWithShape="0">
                    <a:schemeClr val="accent1">
                      <a:satMod val="130000"/>
                      <a:alpha val="60000"/>
                    </a:schemeClr>
                  </a:outerShdw>
                </a:effectLst>
              </a:rPr>
              <a:t>қарастырылады:</a:t>
            </a:r>
            <a:endParaRPr lang="ru-RU" sz="2800" b="1" cap="all" dirty="0">
              <a:ln/>
              <a:solidFill>
                <a:schemeClr val="accent1"/>
              </a:solidFill>
              <a:effectLst>
                <a:outerShdw blurRad="19685" dist="12700" dir="5400000" algn="tl" rotWithShape="0">
                  <a:schemeClr val="accent1">
                    <a:satMod val="130000"/>
                    <a:alpha val="60000"/>
                  </a:schemeClr>
                </a:outerShdw>
              </a:effectLst>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2187" y="3886855"/>
            <a:ext cx="3003167" cy="1486361"/>
          </a:xfrm>
          <a:prstGeom prst="rect">
            <a:avLst/>
          </a:prstGeom>
          <a:solidFill>
            <a:schemeClr val="accent3">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dirty="0" smtClean="0">
                <a:solidFill>
                  <a:schemeClr val="tx1"/>
                </a:solidFill>
                <a:latin typeface="Times New Roman" panose="02020603050405020304" pitchFamily="18" charset="0"/>
                <a:cs typeface="Times New Roman" panose="02020603050405020304" pitchFamily="18" charset="0"/>
              </a:rPr>
              <a:t>Филогенетикалық</a:t>
            </a:r>
            <a:endParaRPr lang="ru-RU" sz="2400" b="1" dirty="0">
              <a:solidFill>
                <a:schemeClr val="tx1"/>
              </a:solidFill>
              <a:latin typeface="Times New Roman" panose="02020603050405020304" pitchFamily="18" charset="0"/>
              <a:cs typeface="Times New Roman" panose="02020603050405020304" pitchFamily="18" charset="0"/>
            </a:endParaRPr>
          </a:p>
        </p:txBody>
      </p:sp>
      <p:sp>
        <p:nvSpPr>
          <p:cNvPr id="6" name="Овал 5"/>
          <p:cNvSpPr/>
          <p:nvPr/>
        </p:nvSpPr>
        <p:spPr>
          <a:xfrm>
            <a:off x="3015355" y="1838609"/>
            <a:ext cx="3240360" cy="1584176"/>
          </a:xfrm>
          <a:prstGeom prst="ellipse">
            <a:avLst/>
          </a:prstGeom>
          <a:solidFill>
            <a:schemeClr val="accent3">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smtClean="0">
                <a:solidFill>
                  <a:schemeClr val="tx1"/>
                </a:solidFill>
                <a:latin typeface="Times New Roman" panose="02020603050405020304" pitchFamily="18" charset="0"/>
                <a:cs typeface="Times New Roman" panose="02020603050405020304" pitchFamily="18" charset="0"/>
              </a:rPr>
              <a:t>Дифференциация</a:t>
            </a:r>
            <a:endParaRPr lang="ru-RU" sz="2000" b="1" dirty="0">
              <a:solidFill>
                <a:schemeClr val="tx1"/>
              </a:solidFill>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6255715" y="3886855"/>
            <a:ext cx="2888285" cy="1486360"/>
          </a:xfrm>
          <a:prstGeom prst="rect">
            <a:avLst/>
          </a:prstGeom>
          <a:solidFill>
            <a:schemeClr val="accent3">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smtClean="0">
                <a:solidFill>
                  <a:schemeClr val="tx1"/>
                </a:solidFill>
                <a:latin typeface="Times New Roman" panose="02020603050405020304" pitchFamily="18" charset="0"/>
                <a:cs typeface="Times New Roman" panose="02020603050405020304" pitchFamily="18" charset="0"/>
              </a:rPr>
              <a:t>Марфофизиологиялық</a:t>
            </a:r>
            <a:endParaRPr lang="ru-RU" sz="2000" b="1" dirty="0">
              <a:solidFill>
                <a:schemeClr val="tx1"/>
              </a:solidFill>
              <a:latin typeface="Times New Roman" panose="02020603050405020304" pitchFamily="18" charset="0"/>
              <a:cs typeface="Times New Roman" panose="02020603050405020304" pitchFamily="18" charset="0"/>
            </a:endParaRPr>
          </a:p>
        </p:txBody>
      </p:sp>
      <p:cxnSp>
        <p:nvCxnSpPr>
          <p:cNvPr id="9" name="Прямая со стрелкой 8"/>
          <p:cNvCxnSpPr>
            <a:stCxn id="6" idx="3"/>
            <a:endCxn id="5" idx="0"/>
          </p:cNvCxnSpPr>
          <p:nvPr/>
        </p:nvCxnSpPr>
        <p:spPr>
          <a:xfrm flipH="1">
            <a:off x="1513771" y="3190788"/>
            <a:ext cx="1976124" cy="69606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a:stCxn id="6" idx="5"/>
            <a:endCxn id="7" idx="0"/>
          </p:cNvCxnSpPr>
          <p:nvPr/>
        </p:nvCxnSpPr>
        <p:spPr>
          <a:xfrm>
            <a:off x="5781175" y="3190788"/>
            <a:ext cx="1918683" cy="6960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a:xfrm>
            <a:off x="3159371" y="3886855"/>
            <a:ext cx="2952328" cy="1486361"/>
          </a:xfrm>
          <a:prstGeom prst="rect">
            <a:avLst/>
          </a:prstGeom>
          <a:solidFill>
            <a:schemeClr val="accent3">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dirty="0" smtClean="0">
                <a:solidFill>
                  <a:schemeClr val="tx1"/>
                </a:solidFill>
                <a:latin typeface="Times New Roman" panose="02020603050405020304" pitchFamily="18" charset="0"/>
                <a:cs typeface="Times New Roman" panose="02020603050405020304" pitchFamily="18" charset="0"/>
              </a:rPr>
              <a:t>Түрлік</a:t>
            </a:r>
            <a:endParaRPr lang="ru-RU" sz="2400" b="1" dirty="0">
              <a:solidFill>
                <a:schemeClr val="tx1"/>
              </a:solidFill>
              <a:latin typeface="Times New Roman" panose="02020603050405020304" pitchFamily="18" charset="0"/>
              <a:cs typeface="Times New Roman" panose="02020603050405020304" pitchFamily="18" charset="0"/>
            </a:endParaRPr>
          </a:p>
        </p:txBody>
      </p:sp>
      <p:cxnSp>
        <p:nvCxnSpPr>
          <p:cNvPr id="22" name="Прямая со стрелкой 21"/>
          <p:cNvCxnSpPr>
            <a:stCxn id="6" idx="4"/>
            <a:endCxn id="14" idx="0"/>
          </p:cNvCxnSpPr>
          <p:nvPr/>
        </p:nvCxnSpPr>
        <p:spPr>
          <a:xfrm>
            <a:off x="4635535" y="3422785"/>
            <a:ext cx="0" cy="4640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2436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556792"/>
            <a:ext cx="8820472" cy="5400600"/>
          </a:xfrm>
        </p:spPr>
        <p:txBody>
          <a:bodyPr numCol="3">
            <a:normAutofit/>
          </a:bodyPr>
          <a:lstStyle/>
          <a:p>
            <a:pPr marL="0" indent="0">
              <a:buNone/>
            </a:pPr>
            <a:r>
              <a:rPr lang="ru-RU" sz="2200" b="1" dirty="0" smtClean="0">
                <a:latin typeface="Times New Roman" panose="02020603050405020304" pitchFamily="18" charset="0"/>
                <a:cs typeface="Times New Roman" panose="02020603050405020304" pitchFamily="18" charset="0"/>
              </a:rPr>
              <a:t>Филогенетикалық</a:t>
            </a:r>
            <a:r>
              <a:rPr lang="ru-RU" sz="2200" dirty="0" smtClean="0">
                <a:latin typeface="Times New Roman" panose="02020603050405020304" pitchFamily="18" charset="0"/>
                <a:cs typeface="Times New Roman" panose="02020603050405020304" pitchFamily="18" charset="0"/>
              </a:rPr>
              <a:t> </a:t>
            </a:r>
            <a:r>
              <a:rPr lang="ru-RU" sz="2200" b="1" dirty="0" smtClean="0">
                <a:latin typeface="Times New Roman" panose="02020603050405020304" pitchFamily="18" charset="0"/>
                <a:cs typeface="Times New Roman" panose="02020603050405020304" pitchFamily="18" charset="0"/>
              </a:rPr>
              <a:t>Дифференциация</a:t>
            </a:r>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жалпы таксонды екі немесе </a:t>
            </a:r>
            <a:r>
              <a:rPr lang="ru-RU" sz="2200" dirty="0" smtClean="0">
                <a:latin typeface="Times New Roman" panose="02020603050405020304" pitchFamily="18" charset="0"/>
                <a:cs typeface="Times New Roman" panose="02020603050405020304" pitchFamily="18" charset="0"/>
              </a:rPr>
              <a:t>бірнешеге</a:t>
            </a:r>
          </a:p>
          <a:p>
            <a:pPr marL="0" indent="0">
              <a:buNone/>
            </a:pPr>
            <a:r>
              <a:rPr lang="ru-RU" sz="2200" dirty="0" smtClean="0">
                <a:latin typeface="Times New Roman" panose="02020603050405020304" pitchFamily="18" charset="0"/>
                <a:cs typeface="Times New Roman" panose="02020603050405020304" pitchFamily="18" charset="0"/>
              </a:rPr>
              <a:t>бөлу</a:t>
            </a:r>
            <a:r>
              <a:rPr lang="ru-RU" sz="2200" dirty="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мысалы, </a:t>
            </a:r>
            <a:r>
              <a:rPr lang="ru-RU" sz="2200" dirty="0">
                <a:latin typeface="Times New Roman" panose="02020603050405020304" pitchFamily="18" charset="0"/>
                <a:cs typeface="Times New Roman" panose="02020603050405020304" pitchFamily="18" charset="0"/>
              </a:rPr>
              <a:t>адаптивті радиация, түртүзу). </a:t>
            </a:r>
            <a:endParaRPr lang="ru-RU" sz="2200" dirty="0" smtClean="0">
              <a:latin typeface="Times New Roman" panose="02020603050405020304" pitchFamily="18" charset="0"/>
              <a:cs typeface="Times New Roman" panose="02020603050405020304" pitchFamily="18" charset="0"/>
            </a:endParaRPr>
          </a:p>
          <a:p>
            <a:pPr marL="0" indent="0">
              <a:buNone/>
            </a:pPr>
            <a:endParaRPr lang="ru-RU" sz="2200" dirty="0">
              <a:latin typeface="Times New Roman" panose="02020603050405020304" pitchFamily="18" charset="0"/>
              <a:cs typeface="Times New Roman" panose="02020603050405020304" pitchFamily="18" charset="0"/>
            </a:endParaRPr>
          </a:p>
          <a:p>
            <a:pPr marL="0" indent="0">
              <a:buNone/>
            </a:pPr>
            <a:endParaRPr lang="ru-RU" sz="2200" dirty="0" smtClean="0">
              <a:latin typeface="Times New Roman" panose="02020603050405020304" pitchFamily="18" charset="0"/>
              <a:cs typeface="Times New Roman" panose="02020603050405020304" pitchFamily="18" charset="0"/>
            </a:endParaRPr>
          </a:p>
          <a:p>
            <a:pPr marL="0" indent="0">
              <a:buNone/>
            </a:pPr>
            <a:endParaRPr lang="ru-RU" sz="2200" dirty="0">
              <a:latin typeface="Times New Roman" panose="02020603050405020304" pitchFamily="18" charset="0"/>
              <a:cs typeface="Times New Roman" panose="02020603050405020304" pitchFamily="18" charset="0"/>
            </a:endParaRPr>
          </a:p>
          <a:p>
            <a:pPr marL="0" indent="0">
              <a:buNone/>
            </a:pPr>
            <a:endParaRPr lang="ru-RU" sz="2200" dirty="0" smtClean="0">
              <a:latin typeface="Times New Roman" panose="02020603050405020304" pitchFamily="18" charset="0"/>
              <a:cs typeface="Times New Roman" panose="02020603050405020304" pitchFamily="18" charset="0"/>
            </a:endParaRPr>
          </a:p>
          <a:p>
            <a:pPr marL="0" indent="0">
              <a:buNone/>
            </a:pPr>
            <a:endParaRPr lang="kk-KZ" sz="2200" dirty="0" smtClean="0">
              <a:latin typeface="Times New Roman" panose="02020603050405020304" pitchFamily="18" charset="0"/>
              <a:cs typeface="Times New Roman" panose="02020603050405020304" pitchFamily="18" charset="0"/>
            </a:endParaRPr>
          </a:p>
          <a:p>
            <a:pPr marL="0" indent="0">
              <a:buNone/>
            </a:pPr>
            <a:endParaRPr lang="kk-KZ" sz="2200" dirty="0">
              <a:latin typeface="Times New Roman" panose="02020603050405020304" pitchFamily="18" charset="0"/>
              <a:cs typeface="Times New Roman" panose="02020603050405020304" pitchFamily="18" charset="0"/>
            </a:endParaRPr>
          </a:p>
          <a:p>
            <a:pPr marL="0" indent="0">
              <a:buNone/>
            </a:pPr>
            <a:endParaRPr lang="kk-KZ" sz="2200" dirty="0" smtClean="0">
              <a:latin typeface="Times New Roman" panose="02020603050405020304" pitchFamily="18" charset="0"/>
              <a:cs typeface="Times New Roman" panose="02020603050405020304" pitchFamily="18" charset="0"/>
            </a:endParaRPr>
          </a:p>
          <a:p>
            <a:pPr marL="0" indent="0">
              <a:buNone/>
            </a:pPr>
            <a:r>
              <a:rPr lang="ru-RU" sz="2200" b="1" dirty="0" smtClean="0">
                <a:latin typeface="Times New Roman" panose="02020603050405020304" pitchFamily="18" charset="0"/>
                <a:cs typeface="Times New Roman" panose="02020603050405020304" pitchFamily="18" charset="0"/>
              </a:rPr>
              <a:t>Түрдің Дифференциация </a:t>
            </a:r>
            <a:r>
              <a:rPr lang="ru-RU" sz="2200" dirty="0" smtClean="0">
                <a:latin typeface="Times New Roman" panose="02020603050405020304" pitchFamily="18" charset="0"/>
                <a:cs typeface="Times New Roman" panose="02020603050405020304" pitchFamily="18" charset="0"/>
              </a:rPr>
              <a:t>популяцияда </a:t>
            </a:r>
            <a:r>
              <a:rPr lang="ru-RU" sz="2200" dirty="0">
                <a:latin typeface="Times New Roman" panose="02020603050405020304" pitchFamily="18" charset="0"/>
                <a:cs typeface="Times New Roman" panose="02020603050405020304" pitchFamily="18" charset="0"/>
              </a:rPr>
              <a:t>табиғи ресурстарды түрдің толығымен тиімді қолдануына әкеледі</a:t>
            </a:r>
            <a:r>
              <a:rPr lang="ru-RU" sz="2200" dirty="0" smtClean="0">
                <a:latin typeface="Times New Roman" panose="02020603050405020304" pitchFamily="18" charset="0"/>
                <a:cs typeface="Times New Roman" panose="02020603050405020304" pitchFamily="18" charset="0"/>
              </a:rPr>
              <a:t>.</a:t>
            </a:r>
          </a:p>
          <a:p>
            <a:pPr marL="0" indent="0">
              <a:buNone/>
            </a:pPr>
            <a:endParaRPr lang="ru-RU" sz="2200" dirty="0" smtClean="0">
              <a:latin typeface="Times New Roman" panose="02020603050405020304" pitchFamily="18" charset="0"/>
              <a:cs typeface="Times New Roman" panose="02020603050405020304" pitchFamily="18" charset="0"/>
            </a:endParaRPr>
          </a:p>
          <a:p>
            <a:pPr marL="0" indent="0">
              <a:buNone/>
            </a:pPr>
            <a:endParaRPr lang="ru-RU" sz="2200" dirty="0">
              <a:latin typeface="Times New Roman" panose="02020603050405020304" pitchFamily="18" charset="0"/>
              <a:cs typeface="Times New Roman" panose="02020603050405020304" pitchFamily="18" charset="0"/>
            </a:endParaRPr>
          </a:p>
          <a:p>
            <a:pPr marL="0" indent="0">
              <a:buNone/>
            </a:pPr>
            <a:endParaRPr lang="ru-RU" sz="2200" dirty="0" smtClean="0">
              <a:latin typeface="Times New Roman" panose="02020603050405020304" pitchFamily="18" charset="0"/>
              <a:cs typeface="Times New Roman" panose="02020603050405020304" pitchFamily="18" charset="0"/>
            </a:endParaRPr>
          </a:p>
          <a:p>
            <a:pPr marL="0" indent="0">
              <a:buNone/>
            </a:pPr>
            <a:endParaRPr lang="ru-RU" sz="2200" dirty="0">
              <a:latin typeface="Times New Roman" panose="02020603050405020304" pitchFamily="18" charset="0"/>
              <a:cs typeface="Times New Roman" panose="02020603050405020304" pitchFamily="18" charset="0"/>
            </a:endParaRPr>
          </a:p>
          <a:p>
            <a:pPr marL="0" indent="0">
              <a:buNone/>
            </a:pPr>
            <a:endParaRPr lang="ru-RU" sz="2200" dirty="0" smtClean="0">
              <a:latin typeface="Times New Roman" panose="02020603050405020304" pitchFamily="18" charset="0"/>
              <a:cs typeface="Times New Roman" panose="02020603050405020304" pitchFamily="18" charset="0"/>
            </a:endParaRPr>
          </a:p>
          <a:p>
            <a:pPr marL="0" indent="0">
              <a:buNone/>
            </a:pPr>
            <a:endParaRPr lang="ru-RU" sz="2200" b="1" dirty="0" smtClean="0">
              <a:latin typeface="Times New Roman" panose="02020603050405020304" pitchFamily="18" charset="0"/>
              <a:cs typeface="Times New Roman" panose="02020603050405020304" pitchFamily="18" charset="0"/>
            </a:endParaRPr>
          </a:p>
          <a:p>
            <a:pPr marL="0" indent="0">
              <a:buNone/>
            </a:pPr>
            <a:endParaRPr lang="ru-RU" sz="2200" b="1" dirty="0">
              <a:latin typeface="Times New Roman" panose="02020603050405020304" pitchFamily="18" charset="0"/>
              <a:cs typeface="Times New Roman" panose="02020603050405020304" pitchFamily="18" charset="0"/>
            </a:endParaRPr>
          </a:p>
          <a:p>
            <a:pPr marL="0" indent="0">
              <a:buNone/>
            </a:pPr>
            <a:endParaRPr lang="ru-RU" sz="2200" b="1" dirty="0" smtClean="0">
              <a:latin typeface="Times New Roman" panose="02020603050405020304" pitchFamily="18" charset="0"/>
              <a:cs typeface="Times New Roman" panose="02020603050405020304" pitchFamily="18" charset="0"/>
            </a:endParaRPr>
          </a:p>
          <a:p>
            <a:pPr marL="0" indent="0">
              <a:buNone/>
            </a:pPr>
            <a:r>
              <a:rPr lang="ru-RU" sz="2200" b="1" dirty="0" smtClean="0">
                <a:latin typeface="Times New Roman" panose="02020603050405020304" pitchFamily="18" charset="0"/>
                <a:cs typeface="Times New Roman" panose="02020603050405020304" pitchFamily="18" charset="0"/>
              </a:rPr>
              <a:t>Морфофизиология-лық Дифференциация </a:t>
            </a:r>
            <a:r>
              <a:rPr lang="ru-RU" sz="2200" dirty="0">
                <a:latin typeface="Times New Roman" panose="02020603050405020304" pitchFamily="18" charset="0"/>
                <a:cs typeface="Times New Roman" panose="02020603050405020304" pitchFamily="18" charset="0"/>
              </a:rPr>
              <a:t>эволюция үрдісі кезінде ағзада түрлі қызмет атқаратын түрлі сапалы мүшелердің пайда </a:t>
            </a:r>
            <a:r>
              <a:rPr lang="ru-RU" sz="2200" dirty="0" smtClean="0">
                <a:latin typeface="Times New Roman" panose="02020603050405020304" pitchFamily="18" charset="0"/>
                <a:cs typeface="Times New Roman" panose="02020603050405020304" pitchFamily="18" charset="0"/>
              </a:rPr>
              <a:t>болуы; </a:t>
            </a:r>
            <a:endParaRPr lang="ru-RU" dirty="0"/>
          </a:p>
        </p:txBody>
      </p:sp>
    </p:spTree>
    <p:extLst>
      <p:ext uri="{BB962C8B-B14F-4D97-AF65-F5344CB8AC3E}">
        <p14:creationId xmlns:p14="http://schemas.microsoft.com/office/powerpoint/2010/main" val="597287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846916"/>
            <a:ext cx="8229600" cy="4389120"/>
          </a:xfrm>
        </p:spPr>
        <p:txBody>
          <a:bodyPr>
            <a:normAutofit/>
          </a:bodyPr>
          <a:lstStyle/>
          <a:p>
            <a:pPr marL="0" indent="0">
              <a:buNone/>
            </a:pPr>
            <a:r>
              <a:rPr lang="kk-KZ" sz="2200" dirty="0" smtClean="0">
                <a:latin typeface="Times New Roman" panose="02020603050405020304" pitchFamily="18" charset="0"/>
                <a:cs typeface="Times New Roman" panose="02020603050405020304" pitchFamily="18" charset="0"/>
              </a:rPr>
              <a:t>Жасушалық </a:t>
            </a:r>
            <a:r>
              <a:rPr lang="kk-KZ" sz="2200" dirty="0">
                <a:latin typeface="Times New Roman" panose="02020603050405020304" pitchFamily="18" charset="0"/>
                <a:cs typeface="Times New Roman" panose="02020603050405020304" pitchFamily="18" charset="0"/>
              </a:rPr>
              <a:t>дифференциция </a:t>
            </a:r>
            <a:r>
              <a:rPr lang="kk-KZ" sz="2200" dirty="0" smtClean="0">
                <a:latin typeface="Times New Roman" panose="02020603050405020304" pitchFamily="18" charset="0"/>
                <a:cs typeface="Times New Roman" panose="02020603050405020304" pitchFamily="18" charset="0"/>
              </a:rPr>
              <a:t>тоқтаусыз </a:t>
            </a:r>
            <a:r>
              <a:rPr lang="kk-KZ" sz="2200" dirty="0">
                <a:latin typeface="Times New Roman" panose="02020603050405020304" pitchFamily="18" charset="0"/>
                <a:cs typeface="Times New Roman" panose="02020603050405020304" pitchFamily="18" charset="0"/>
              </a:rPr>
              <a:t>организмнің бүкіл өмір бойында жүреді. Бірақ ең биік интенсивтілікке бұл </a:t>
            </a:r>
            <a:r>
              <a:rPr lang="kk-KZ" sz="2200" dirty="0" smtClean="0">
                <a:latin typeface="Times New Roman" panose="02020603050405020304" pitchFamily="18" charset="0"/>
                <a:cs typeface="Times New Roman" panose="02020603050405020304" pitchFamily="18" charset="0"/>
              </a:rPr>
              <a:t>процесс </a:t>
            </a:r>
            <a:r>
              <a:rPr lang="kk-KZ" sz="2200" dirty="0">
                <a:latin typeface="Times New Roman" panose="02020603050405020304" pitchFamily="18" charset="0"/>
                <a:cs typeface="Times New Roman" panose="02020603050405020304" pitchFamily="18" charset="0"/>
              </a:rPr>
              <a:t>эмбрионалбдық  кезеңде жетеді. Дифференциация нәтежесінде жасуша белгілі бір функциаларды орындауға </a:t>
            </a:r>
            <a:r>
              <a:rPr lang="kk-KZ" sz="2200" dirty="0" smtClean="0">
                <a:latin typeface="Times New Roman" panose="02020603050405020304" pitchFamily="18" charset="0"/>
                <a:cs typeface="Times New Roman" panose="02020603050405020304" pitchFamily="18" charset="0"/>
              </a:rPr>
              <a:t>бейімделеді.Дифференциация </a:t>
            </a:r>
            <a:r>
              <a:rPr lang="kk-KZ" sz="2200" dirty="0">
                <a:latin typeface="Times New Roman" panose="02020603050405020304" pitchFamily="18" charset="0"/>
                <a:cs typeface="Times New Roman" panose="02020603050405020304" pitchFamily="18" charset="0"/>
              </a:rPr>
              <a:t>процестеріне күрделену және жоғарыланған  дәрежесіне </a:t>
            </a:r>
            <a:r>
              <a:rPr lang="kk-KZ" sz="2200" dirty="0" smtClean="0">
                <a:latin typeface="Times New Roman" panose="02020603050405020304" pitchFamily="18" charset="0"/>
                <a:cs typeface="Times New Roman" panose="02020603050405020304" pitchFamily="18" charset="0"/>
              </a:rPr>
              <a:t>тән</a:t>
            </a:r>
            <a:r>
              <a:rPr lang="kk-KZ" sz="2200" dirty="0">
                <a:latin typeface="Times New Roman" panose="02020603050405020304" pitchFamily="18" charset="0"/>
                <a:cs typeface="Times New Roman" panose="02020603050405020304" pitchFamily="18" charset="0"/>
              </a:rPr>
              <a:t>. Бұған  </a:t>
            </a:r>
            <a:r>
              <a:rPr lang="kk-KZ" sz="2200" dirty="0" smtClean="0">
                <a:latin typeface="Times New Roman" panose="02020603050405020304" pitchFamily="18" charset="0"/>
                <a:cs typeface="Times New Roman" panose="02020603050405020304" pitchFamily="18" charset="0"/>
              </a:rPr>
              <a:t>гистогенез </a:t>
            </a:r>
            <a:r>
              <a:rPr lang="kk-KZ" sz="2200" dirty="0">
                <a:latin typeface="Times New Roman" panose="02020603050405020304" pitchFamily="18" charset="0"/>
                <a:cs typeface="Times New Roman" panose="02020603050405020304" pitchFamily="18" charset="0"/>
              </a:rPr>
              <a:t>бен органагинез жатады. </a:t>
            </a:r>
            <a:endParaRPr lang="ru-RU" sz="22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4194"/>
          <a:stretch/>
        </p:blipFill>
        <p:spPr>
          <a:xfrm>
            <a:off x="224524" y="3577755"/>
            <a:ext cx="3960259" cy="3100225"/>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3577755"/>
            <a:ext cx="4104456" cy="3078342"/>
          </a:xfrm>
          <a:prstGeom prst="rect">
            <a:avLst/>
          </a:prstGeom>
        </p:spPr>
      </p:pic>
    </p:spTree>
    <p:extLst>
      <p:ext uri="{BB962C8B-B14F-4D97-AF65-F5344CB8AC3E}">
        <p14:creationId xmlns:p14="http://schemas.microsoft.com/office/powerpoint/2010/main" val="275278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Шестиугольник 5"/>
          <p:cNvSpPr/>
          <p:nvPr/>
        </p:nvSpPr>
        <p:spPr>
          <a:xfrm>
            <a:off x="1187624" y="1124744"/>
            <a:ext cx="2376264" cy="1512168"/>
          </a:xfrm>
          <a:prstGeom prst="hexagon">
            <a:avLst/>
          </a:prstGeom>
          <a:solidFill>
            <a:schemeClr val="accent3">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dirty="0" smtClean="0">
                <a:solidFill>
                  <a:schemeClr val="tx1"/>
                </a:solidFill>
                <a:latin typeface="Times New Roman" panose="02020603050405020304" pitchFamily="18" charset="0"/>
                <a:cs typeface="Times New Roman" panose="02020603050405020304" pitchFamily="18" charset="0"/>
              </a:rPr>
              <a:t>Гистогенез</a:t>
            </a:r>
            <a:endParaRPr lang="ru-RU" sz="2400" b="1" dirty="0">
              <a:solidFill>
                <a:schemeClr val="tx1"/>
              </a:solidFill>
              <a:latin typeface="Times New Roman" panose="02020603050405020304" pitchFamily="18" charset="0"/>
              <a:cs typeface="Times New Roman" panose="02020603050405020304" pitchFamily="18" charset="0"/>
            </a:endParaRPr>
          </a:p>
        </p:txBody>
      </p:sp>
      <p:sp>
        <p:nvSpPr>
          <p:cNvPr id="7" name="Шестиугольник 6"/>
          <p:cNvSpPr/>
          <p:nvPr/>
        </p:nvSpPr>
        <p:spPr>
          <a:xfrm>
            <a:off x="5580112" y="1124744"/>
            <a:ext cx="2652166" cy="1512168"/>
          </a:xfrm>
          <a:prstGeom prst="hexagon">
            <a:avLst/>
          </a:prstGeom>
          <a:solidFill>
            <a:schemeClr val="accent3">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dirty="0" smtClean="0">
                <a:solidFill>
                  <a:schemeClr val="tx1"/>
                </a:solidFill>
                <a:latin typeface="Times New Roman" panose="02020603050405020304" pitchFamily="18" charset="0"/>
                <a:cs typeface="Times New Roman" panose="02020603050405020304" pitchFamily="18" charset="0"/>
              </a:rPr>
              <a:t>Органогенез</a:t>
            </a:r>
            <a:endParaRPr lang="ru-RU" sz="2400" b="1" dirty="0">
              <a:solidFill>
                <a:schemeClr val="tx1"/>
              </a:solidFill>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395536" y="3212976"/>
            <a:ext cx="3816424" cy="2585323"/>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tx1"/>
                </a:solidFill>
              </a:rPr>
              <a:t>Гистогенез</a:t>
            </a:r>
            <a:r>
              <a:rPr lang="ru-RU" dirty="0">
                <a:solidFill>
                  <a:schemeClr val="tx1"/>
                </a:solidFill>
              </a:rPr>
              <a:t> (</a:t>
            </a:r>
            <a:r>
              <a:rPr lang="en-US" i="1" dirty="0">
                <a:solidFill>
                  <a:schemeClr val="tx1"/>
                </a:solidFill>
              </a:rPr>
              <a:t>histogenesis</a:t>
            </a:r>
            <a:r>
              <a:rPr lang="en-US" dirty="0">
                <a:solidFill>
                  <a:schemeClr val="tx1"/>
                </a:solidFill>
              </a:rPr>
              <a:t>, </a:t>
            </a:r>
            <a:r>
              <a:rPr lang="ru-RU" dirty="0">
                <a:solidFill>
                  <a:schemeClr val="tx1"/>
                </a:solidFill>
              </a:rPr>
              <a:t>грек, </a:t>
            </a:r>
            <a:r>
              <a:rPr lang="en-US" i="1" dirty="0">
                <a:solidFill>
                  <a:schemeClr val="tx1"/>
                </a:solidFill>
              </a:rPr>
              <a:t>histos</a:t>
            </a:r>
            <a:r>
              <a:rPr lang="en-US" dirty="0">
                <a:solidFill>
                  <a:schemeClr val="tx1"/>
                </a:solidFill>
              </a:rPr>
              <a:t> — </a:t>
            </a:r>
            <a:r>
              <a:rPr lang="ru-RU" dirty="0" err="1">
                <a:solidFill>
                  <a:schemeClr val="tx1"/>
                </a:solidFill>
              </a:rPr>
              <a:t>ұ</a:t>
            </a:r>
            <a:r>
              <a:rPr lang="ru-RU" dirty="0" err="1" smtClean="0">
                <a:solidFill>
                  <a:schemeClr val="tx1"/>
                </a:solidFill>
              </a:rPr>
              <a:t>лпа</a:t>
            </a:r>
            <a:r>
              <a:rPr lang="ru-RU" dirty="0">
                <a:solidFill>
                  <a:schemeClr val="tx1"/>
                </a:solidFill>
              </a:rPr>
              <a:t>, </a:t>
            </a:r>
            <a:r>
              <a:rPr lang="en-US" i="1" dirty="0">
                <a:solidFill>
                  <a:schemeClr val="tx1"/>
                </a:solidFill>
              </a:rPr>
              <a:t>genesis</a:t>
            </a:r>
            <a:r>
              <a:rPr lang="en-US" dirty="0">
                <a:solidFill>
                  <a:schemeClr val="tx1"/>
                </a:solidFill>
              </a:rPr>
              <a:t> — </a:t>
            </a:r>
            <a:r>
              <a:rPr lang="ru-RU" dirty="0">
                <a:solidFill>
                  <a:schemeClr val="tx1"/>
                </a:solidFill>
              </a:rPr>
              <a:t>даму, түзілу) — ұрық жапырақшаларынан адам мен жануарлар организмдері ұлпаларының </a:t>
            </a:r>
            <a:r>
              <a:rPr lang="ru-RU" dirty="0" smtClean="0">
                <a:solidFill>
                  <a:schemeClr val="tx1"/>
                </a:solidFill>
              </a:rPr>
              <a:t>эмбриогенездегі қалыптасу </a:t>
            </a:r>
            <a:r>
              <a:rPr lang="ru-RU" dirty="0">
                <a:solidFill>
                  <a:schemeClr val="tx1"/>
                </a:solidFill>
              </a:rPr>
              <a:t>және даму кезеңі.</a:t>
            </a:r>
          </a:p>
        </p:txBody>
      </p:sp>
      <p:sp>
        <p:nvSpPr>
          <p:cNvPr id="10" name="Прямоугольник 9"/>
          <p:cNvSpPr/>
          <p:nvPr/>
        </p:nvSpPr>
        <p:spPr>
          <a:xfrm>
            <a:off x="5004048" y="3212976"/>
            <a:ext cx="3888432" cy="2585323"/>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tx1"/>
                </a:solidFill>
              </a:rPr>
              <a:t>Органогенез</a:t>
            </a:r>
            <a:r>
              <a:rPr lang="ru-RU" dirty="0">
                <a:solidFill>
                  <a:schemeClr val="tx1"/>
                </a:solidFill>
              </a:rPr>
              <a:t> (гр. </a:t>
            </a:r>
            <a:r>
              <a:rPr lang="en-US" i="1" dirty="0">
                <a:solidFill>
                  <a:schemeClr val="tx1"/>
                </a:solidFill>
              </a:rPr>
              <a:t>organon</a:t>
            </a:r>
            <a:r>
              <a:rPr lang="en-US" dirty="0">
                <a:solidFill>
                  <a:schemeClr val="tx1"/>
                </a:solidFill>
              </a:rPr>
              <a:t> – </a:t>
            </a:r>
            <a:r>
              <a:rPr lang="ru-RU" i="1" dirty="0">
                <a:solidFill>
                  <a:schemeClr val="tx1"/>
                </a:solidFill>
              </a:rPr>
              <a:t>орган</a:t>
            </a:r>
            <a:r>
              <a:rPr lang="ru-RU" dirty="0">
                <a:solidFill>
                  <a:schemeClr val="tx1"/>
                </a:solidFill>
              </a:rPr>
              <a:t>, </a:t>
            </a:r>
            <a:r>
              <a:rPr lang="ru-RU" i="1" dirty="0">
                <a:solidFill>
                  <a:schemeClr val="tx1"/>
                </a:solidFill>
              </a:rPr>
              <a:t>мүше және ...генез</a:t>
            </a:r>
            <a:r>
              <a:rPr lang="ru-RU" dirty="0">
                <a:solidFill>
                  <a:schemeClr val="tx1"/>
                </a:solidFill>
              </a:rPr>
              <a:t>) – эмбриогенезде мүшелердің түзілу үдерісі. Жануарлар мүшелері мен мүшелер жүйесінің пайда болу және даму сатысы. Органогенез гаструла сатысынан кейін басталады. </a:t>
            </a:r>
          </a:p>
        </p:txBody>
      </p:sp>
      <p:cxnSp>
        <p:nvCxnSpPr>
          <p:cNvPr id="12" name="Прямая со стрелкой 11"/>
          <p:cNvCxnSpPr>
            <a:endCxn id="9" idx="0"/>
          </p:cNvCxnSpPr>
          <p:nvPr/>
        </p:nvCxnSpPr>
        <p:spPr>
          <a:xfrm>
            <a:off x="2303748" y="2636912"/>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a:endCxn id="10" idx="0"/>
          </p:cNvCxnSpPr>
          <p:nvPr/>
        </p:nvCxnSpPr>
        <p:spPr>
          <a:xfrm>
            <a:off x="6948264" y="2636912"/>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2810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65643" y="1268760"/>
            <a:ext cx="8229600" cy="4389120"/>
          </a:xfrm>
        </p:spPr>
        <p:txBody>
          <a:bodyPr>
            <a:normAutofit/>
          </a:bodyPr>
          <a:lstStyle/>
          <a:p>
            <a:pPr marL="0" indent="0">
              <a:buNone/>
            </a:pPr>
            <a:r>
              <a:rPr lang="ru-RU" sz="2200" dirty="0" smtClean="0">
                <a:latin typeface="Times New Roman" panose="02020603050405020304" pitchFamily="18" charset="0"/>
                <a:cs typeface="Times New Roman" panose="02020603050405020304" pitchFamily="18" charset="0"/>
              </a:rPr>
              <a:t>Эмбриогенез барысында ұрық жапырақшаларының дамуы (дифференцировка) олардан әртүрлі ұлпалар мен мүшелердің қалыптасуымен жүреді. Оның ішінде, эктодермадан тері эпидермисі, тырнақ пен шаш, май мен тері бездері, жүйке жүйесі (ми, жұлын), сезім мүшелерінің рецепторлы клеткалары, көз жанары, ауыз, мұрын қуысының, тіс </a:t>
            </a:r>
            <a:r>
              <a:rPr lang="ru-RU" sz="2200" dirty="0" err="1" smtClean="0">
                <a:latin typeface="Times New Roman" panose="02020603050405020304" pitchFamily="18" charset="0"/>
                <a:cs typeface="Times New Roman" panose="02020603050405020304" pitchFamily="18" charset="0"/>
              </a:rPr>
              <a:t>эмалі</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т.б.дамиды</a:t>
            </a:r>
            <a:r>
              <a:rPr lang="ru-RU" sz="2200" dirty="0" smtClean="0">
                <a:latin typeface="Times New Roman" panose="02020603050405020304" pitchFamily="18" charset="0"/>
                <a:cs typeface="Times New Roman" panose="02020603050405020304" pitchFamily="18" charset="0"/>
              </a:rPr>
              <a:t>.</a:t>
            </a:r>
            <a:endParaRPr lang="ru-RU" sz="2200" dirty="0">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rotWithShape="1">
          <a:blip r:embed="rId2">
            <a:extLst>
              <a:ext uri="{28A0092B-C50C-407E-A947-70E740481C1C}">
                <a14:useLocalDpi xmlns:a14="http://schemas.microsoft.com/office/drawing/2010/main" val="0"/>
              </a:ext>
            </a:extLst>
          </a:blip>
          <a:srcRect l="5003" t="4084" r="5573" b="4713"/>
          <a:stretch/>
        </p:blipFill>
        <p:spPr>
          <a:xfrm>
            <a:off x="2406468" y="3834261"/>
            <a:ext cx="4492201" cy="2734861"/>
          </a:xfrm>
          <a:prstGeom prst="rect">
            <a:avLst/>
          </a:prstGeom>
        </p:spPr>
      </p:pic>
    </p:spTree>
    <p:extLst>
      <p:ext uri="{BB962C8B-B14F-4D97-AF65-F5344CB8AC3E}">
        <p14:creationId xmlns:p14="http://schemas.microsoft.com/office/powerpoint/2010/main" val="3668106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484784"/>
            <a:ext cx="8229600" cy="4389120"/>
          </a:xfrm>
        </p:spPr>
        <p:txBody>
          <a:bodyPr>
            <a:normAutofit/>
          </a:bodyPr>
          <a:lstStyle/>
          <a:p>
            <a:pPr marL="0" indent="0">
              <a:buNone/>
            </a:pPr>
            <a:r>
              <a:rPr lang="kk-KZ" sz="2200" dirty="0">
                <a:latin typeface="Times New Roman" panose="02020603050405020304" pitchFamily="18" charset="0"/>
                <a:cs typeface="Times New Roman" panose="02020603050405020304" pitchFamily="18" charset="0"/>
              </a:rPr>
              <a:t>Ол қазіргі уақытта тірі </a:t>
            </a:r>
            <a:r>
              <a:rPr lang="kk-KZ" sz="2200" dirty="0" smtClean="0">
                <a:latin typeface="Times New Roman" panose="02020603050405020304" pitchFamily="18" charset="0"/>
                <a:cs typeface="Times New Roman" panose="02020603050405020304" pitchFamily="18" charset="0"/>
              </a:rPr>
              <a:t>жасушалардың белгілі байланыспен белсенді </a:t>
            </a:r>
            <a:r>
              <a:rPr lang="kk-KZ" sz="2200" dirty="0">
                <a:latin typeface="Times New Roman" panose="02020603050405020304" pitchFamily="18" charset="0"/>
                <a:cs typeface="Times New Roman" panose="02020603050405020304" pitchFamily="18" charset="0"/>
              </a:rPr>
              <a:t>және белсенді емес геномының облыстары </a:t>
            </a:r>
            <a:r>
              <a:rPr lang="kk-KZ" sz="2200" dirty="0" smtClean="0">
                <a:latin typeface="Times New Roman" panose="02020603050405020304" pitchFamily="18" charset="0"/>
                <a:cs typeface="Times New Roman" panose="02020603050405020304" pitchFamily="18" charset="0"/>
              </a:rPr>
              <a:t>мен бір </a:t>
            </a:r>
            <a:r>
              <a:rPr lang="kk-KZ" sz="2200" dirty="0">
                <a:latin typeface="Times New Roman" panose="02020603050405020304" pitchFamily="18" charset="0"/>
                <a:cs typeface="Times New Roman" panose="02020603050405020304" pitchFamily="18" charset="0"/>
              </a:rPr>
              <a:t>комбинациясы, түрлі белоктар синтезі </a:t>
            </a:r>
            <a:r>
              <a:rPr lang="kk-KZ" sz="2200" dirty="0" smtClean="0">
                <a:latin typeface="Times New Roman" panose="02020603050405020304" pitchFamily="18" charset="0"/>
                <a:cs typeface="Times New Roman" panose="02020603050405020304" pitchFamily="18" charset="0"/>
              </a:rPr>
              <a:t>арнайы бір </a:t>
            </a:r>
            <a:r>
              <a:rPr lang="kk-KZ" sz="2200" dirty="0">
                <a:latin typeface="Times New Roman" panose="02020603050405020304" pitchFamily="18" charset="0"/>
                <a:cs typeface="Times New Roman" panose="02020603050405020304" pitchFamily="18" charset="0"/>
              </a:rPr>
              <a:t>қатынасы </a:t>
            </a:r>
            <a:r>
              <a:rPr lang="kk-KZ" sz="2200" dirty="0" smtClean="0">
                <a:latin typeface="Times New Roman" panose="02020603050405020304" pitchFamily="18" charset="0"/>
                <a:cs typeface="Times New Roman" panose="02020603050405020304" pitchFamily="18" charset="0"/>
              </a:rPr>
              <a:t>сипатталады. Сонымен қатар сол немесе басқа дифференциалдық жағдайы өз еркімен емес,заңды түрде әртүрлі жағдайдың ауысуымен жетіледі.</a:t>
            </a:r>
          </a:p>
          <a:p>
            <a:pPr marL="0" indent="0">
              <a:buNone/>
            </a:pPr>
            <a:r>
              <a:rPr lang="kk-KZ" sz="2200" dirty="0" smtClean="0">
                <a:latin typeface="Times New Roman" panose="02020603050405020304" pitchFamily="18" charset="0"/>
                <a:cs typeface="Times New Roman" panose="02020603050405020304" pitchFamily="18" charset="0"/>
              </a:rPr>
              <a:t>Кейбір жағдайларда авторлар дифференциацияның </a:t>
            </a:r>
            <a:r>
              <a:rPr lang="kk-KZ" sz="2200" dirty="0">
                <a:latin typeface="Times New Roman" panose="02020603050405020304" pitchFamily="18" charset="0"/>
                <a:cs typeface="Times New Roman" panose="02020603050405020304" pitchFamily="18" charset="0"/>
              </a:rPr>
              <a:t>сол немесе басқа типтері үшін </a:t>
            </a:r>
            <a:r>
              <a:rPr lang="kk-KZ" sz="2200" dirty="0" smtClean="0">
                <a:latin typeface="Times New Roman" panose="02020603050405020304" pitchFamily="18" charset="0"/>
                <a:cs typeface="Times New Roman" panose="02020603050405020304" pitchFamily="18" charset="0"/>
              </a:rPr>
              <a:t>қажетті арнайы заттарды ұсынады:антезиндер,флориген – түс қалыптастыру факторы,клетканың даму факторы,іске қосу ризогенезі.</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156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8229600" cy="1143000"/>
          </a:xfrm>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kk-KZ" sz="3200" b="1" cap="all" dirty="0" smtClean="0">
                <a:ln/>
                <a:solidFill>
                  <a:schemeClr val="accent1"/>
                </a:solidFill>
                <a:effectLst>
                  <a:outerShdw blurRad="19685" dist="12700" dir="5400000" algn="tl" rotWithShape="0">
                    <a:schemeClr val="accent1">
                      <a:satMod val="130000"/>
                      <a:alpha val="60000"/>
                    </a:schemeClr>
                  </a:outerShdw>
                </a:effectLst>
                <a:latin typeface="Times New Roman" panose="02020603050405020304" pitchFamily="18" charset="0"/>
                <a:cs typeface="Times New Roman" panose="02020603050405020304" pitchFamily="18" charset="0"/>
              </a:rPr>
              <a:t>Қорытынды</a:t>
            </a:r>
            <a:endParaRPr lang="ru-RU" sz="3200" b="1" cap="all" dirty="0">
              <a:ln/>
              <a:solidFill>
                <a:schemeClr val="accent1"/>
              </a:solidFill>
              <a:effectLst>
                <a:outerShdw blurRad="19685" dist="12700" dir="5400000" algn="tl" rotWithShape="0">
                  <a:schemeClr val="accent1">
                    <a:satMod val="130000"/>
                    <a:alpha val="60000"/>
                  </a:scheme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buNone/>
            </a:pPr>
            <a:r>
              <a:rPr lang="kk-KZ" sz="2400" dirty="0">
                <a:latin typeface="Times New Roman" panose="02020603050405020304" pitchFamily="18" charset="0"/>
                <a:cs typeface="Times New Roman" panose="02020603050405020304" pitchFamily="18" charset="0"/>
              </a:rPr>
              <a:t>Жасушалық </a:t>
            </a:r>
            <a:r>
              <a:rPr lang="kk-KZ" sz="2400" dirty="0" smtClean="0">
                <a:latin typeface="Times New Roman" panose="02020603050405020304" pitchFamily="18" charset="0"/>
                <a:cs typeface="Times New Roman" panose="02020603050405020304" pitchFamily="18" charset="0"/>
              </a:rPr>
              <a:t>дифференциция,яғни айырмашылықтар немесе өзгерістер тоқтаусыз </a:t>
            </a:r>
            <a:r>
              <a:rPr lang="kk-KZ" sz="2400" dirty="0">
                <a:latin typeface="Times New Roman" panose="02020603050405020304" pitchFamily="18" charset="0"/>
                <a:cs typeface="Times New Roman" panose="02020603050405020304" pitchFamily="18" charset="0"/>
              </a:rPr>
              <a:t>организмнің бүкіл өмір бойында </a:t>
            </a:r>
            <a:r>
              <a:rPr lang="kk-KZ" sz="2400" dirty="0" smtClean="0">
                <a:latin typeface="Times New Roman" panose="02020603050405020304" pitchFamily="18" charset="0"/>
                <a:cs typeface="Times New Roman" panose="02020603050405020304" pitchFamily="18" charset="0"/>
              </a:rPr>
              <a:t>жүріп отырады. Алайда бұл </a:t>
            </a:r>
            <a:r>
              <a:rPr lang="kk-KZ" sz="2400" dirty="0">
                <a:latin typeface="Times New Roman" panose="02020603050405020304" pitchFamily="18" charset="0"/>
                <a:cs typeface="Times New Roman" panose="02020603050405020304" pitchFamily="18" charset="0"/>
              </a:rPr>
              <a:t>процесс </a:t>
            </a:r>
            <a:r>
              <a:rPr lang="kk-KZ" sz="2400" dirty="0" smtClean="0">
                <a:latin typeface="Times New Roman" panose="02020603050405020304" pitchFamily="18" charset="0"/>
                <a:cs typeface="Times New Roman" panose="02020603050405020304" pitchFamily="18" charset="0"/>
              </a:rPr>
              <a:t> </a:t>
            </a:r>
            <a:r>
              <a:rPr lang="kk-KZ" sz="2400" dirty="0">
                <a:latin typeface="Times New Roman" panose="02020603050405020304" pitchFamily="18" charset="0"/>
                <a:cs typeface="Times New Roman" panose="02020603050405020304" pitchFamily="18" charset="0"/>
              </a:rPr>
              <a:t>эмбрионалбдық </a:t>
            </a:r>
            <a:r>
              <a:rPr lang="kk-KZ" sz="2400" dirty="0" smtClean="0">
                <a:latin typeface="Times New Roman" panose="02020603050405020304" pitchFamily="18" charset="0"/>
                <a:cs typeface="Times New Roman" panose="02020603050405020304" pitchFamily="18" charset="0"/>
              </a:rPr>
              <a:t>кезеңінде ең белсенді әрекет етеді. </a:t>
            </a:r>
            <a:r>
              <a:rPr lang="kk-KZ" sz="2400" dirty="0">
                <a:latin typeface="Times New Roman" panose="02020603050405020304" pitchFamily="18" charset="0"/>
                <a:cs typeface="Times New Roman" panose="02020603050405020304" pitchFamily="18" charset="0"/>
              </a:rPr>
              <a:t>Дифференциация нәтежесінде жасуша белгілі бір функциаларды орындауға </a:t>
            </a:r>
            <a:r>
              <a:rPr lang="kk-KZ" sz="2400" dirty="0" smtClean="0">
                <a:latin typeface="Times New Roman" panose="02020603050405020304" pitchFamily="18" charset="0"/>
                <a:cs typeface="Times New Roman" panose="02020603050405020304" pitchFamily="18" charset="0"/>
              </a:rPr>
              <a:t>бейімделіп,ары қарай дамиды.</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75028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234</TotalTime>
  <Words>221</Words>
  <Application>Microsoft Office PowerPoint</Application>
  <PresentationFormat>Экран (4:3)</PresentationFormat>
  <Paragraphs>36</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Поток</vt:lpstr>
      <vt:lpstr>Клеткалық дифференциация</vt:lpstr>
      <vt:lpstr>Презентация PowerPoint</vt:lpstr>
      <vt:lpstr>Дифференциация бірнеше тұрғыдан қарастырылады:</vt:lpstr>
      <vt:lpstr>Презентация PowerPoint</vt:lpstr>
      <vt:lpstr>Презентация PowerPoint</vt:lpstr>
      <vt:lpstr>Презентация PowerPoint</vt:lpstr>
      <vt:lpstr>Презентация PowerPoint</vt:lpstr>
      <vt:lpstr>Презентация PowerPoint</vt:lpstr>
      <vt:lpstr>Қорытынды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Наргиза</dc:creator>
  <cp:lastModifiedBy>Наргиза</cp:lastModifiedBy>
  <cp:revision>15</cp:revision>
  <dcterms:created xsi:type="dcterms:W3CDTF">2016-09-28T15:53:32Z</dcterms:created>
  <dcterms:modified xsi:type="dcterms:W3CDTF">2017-02-14T13:52:51Z</dcterms:modified>
</cp:coreProperties>
</file>